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1"/>
  </p:sldMasterIdLst>
  <p:notesMasterIdLst>
    <p:notesMasterId r:id="rId24"/>
  </p:notesMasterIdLst>
  <p:sldIdLst>
    <p:sldId id="256" r:id="rId2"/>
    <p:sldId id="257" r:id="rId3"/>
    <p:sldId id="258" r:id="rId4"/>
    <p:sldId id="259" r:id="rId5"/>
    <p:sldId id="260" r:id="rId6"/>
    <p:sldId id="261" r:id="rId7"/>
    <p:sldId id="264" r:id="rId8"/>
    <p:sldId id="279" r:id="rId9"/>
    <p:sldId id="283" r:id="rId10"/>
    <p:sldId id="281" r:id="rId11"/>
    <p:sldId id="263" r:id="rId12"/>
    <p:sldId id="285" r:id="rId13"/>
    <p:sldId id="276" r:id="rId14"/>
    <p:sldId id="278" r:id="rId15"/>
    <p:sldId id="273" r:id="rId16"/>
    <p:sldId id="268" r:id="rId17"/>
    <p:sldId id="280" r:id="rId18"/>
    <p:sldId id="274" r:id="rId19"/>
    <p:sldId id="272" r:id="rId20"/>
    <p:sldId id="286" r:id="rId21"/>
    <p:sldId id="289" r:id="rId22"/>
    <p:sldId id="28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Johnson" initials="SJ"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1892" autoAdjust="0"/>
  </p:normalViewPr>
  <p:slideViewPr>
    <p:cSldViewPr snapToGrid="0">
      <p:cViewPr varScale="1">
        <p:scale>
          <a:sx n="63" d="100"/>
          <a:sy n="63" d="100"/>
        </p:scale>
        <p:origin x="96" y="744"/>
      </p:cViewPr>
      <p:guideLst>
        <p:guide orient="horz" pos="2160"/>
        <p:guide pos="3840"/>
      </p:guideLst>
    </p:cSldViewPr>
  </p:slideViewPr>
  <p:outlineViewPr>
    <p:cViewPr>
      <p:scale>
        <a:sx n="33" d="100"/>
        <a:sy n="33" d="100"/>
      </p:scale>
      <p:origin x="0" y="-9186"/>
    </p:cViewPr>
  </p:outlineViewPr>
  <p:notesTextViewPr>
    <p:cViewPr>
      <p:scale>
        <a:sx n="1" d="1"/>
        <a:sy n="1" d="1"/>
      </p:scale>
      <p:origin x="0" y="0"/>
    </p:cViewPr>
  </p:notesTextViewPr>
  <p:notesViewPr>
    <p:cSldViewPr snapToGrid="0">
      <p:cViewPr varScale="1">
        <p:scale>
          <a:sx n="88" d="100"/>
          <a:sy n="88" d="100"/>
        </p:scale>
        <p:origin x="-382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0F8B54-B4AD-43F5-A09C-FEB447FEF719}" type="datetimeFigureOut">
              <a:rPr lang="en-US" smtClean="0"/>
              <a:t>10/17/2018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21BDF7-E40F-479F-9897-4A2F3ADD562D}" type="slidenum">
              <a:rPr lang="en-US" smtClean="0"/>
              <a:t>‹#›</a:t>
            </a:fld>
            <a:endParaRPr lang="en-US"/>
          </a:p>
        </p:txBody>
      </p:sp>
    </p:spTree>
    <p:extLst>
      <p:ext uri="{BB962C8B-B14F-4D97-AF65-F5344CB8AC3E}">
        <p14:creationId xmlns:p14="http://schemas.microsoft.com/office/powerpoint/2010/main" val="240323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Committee has: </a:t>
            </a:r>
          </a:p>
          <a:p>
            <a:pPr marL="0" indent="0">
              <a:buNone/>
            </a:pPr>
            <a:r>
              <a:rPr lang="en-US" sz="1200" dirty="0"/>
              <a:t>1.  Recommended electronic registration for use of property, system will be available spring 2019</a:t>
            </a:r>
          </a:p>
          <a:p>
            <a:pPr marL="0" indent="0">
              <a:buNone/>
            </a:pPr>
            <a:r>
              <a:rPr lang="en-US" sz="1200" dirty="0"/>
              <a:t>2. Developed recommendations regarding fees and fee waivers for use of public space by organizations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3. Developed recommendations regarding playground usage and hours of operation for newly modernized schools </a:t>
            </a:r>
          </a:p>
          <a:p>
            <a:pPr marL="0" indent="0">
              <a:buNone/>
            </a:pPr>
            <a:r>
              <a:rPr lang="en-US" sz="1200" dirty="0"/>
              <a:t>4. Determined areas in the District where DPR youth programming is less accessible and whether DCPS facilities can be used in these areas after school</a:t>
            </a:r>
            <a:endParaRPr lang="en-US" dirty="0"/>
          </a:p>
        </p:txBody>
      </p:sp>
      <p:sp>
        <p:nvSpPr>
          <p:cNvPr id="4" name="Slide Number Placeholder 3"/>
          <p:cNvSpPr>
            <a:spLocks noGrp="1"/>
          </p:cNvSpPr>
          <p:nvPr>
            <p:ph type="sldNum" sz="quarter" idx="10"/>
          </p:nvPr>
        </p:nvSpPr>
        <p:spPr/>
        <p:txBody>
          <a:bodyPr/>
          <a:lstStyle/>
          <a:p>
            <a:fld id="{A021BDF7-E40F-479F-9897-4A2F3ADD562D}" type="slidenum">
              <a:rPr lang="en-US" smtClean="0"/>
              <a:t>17</a:t>
            </a:fld>
            <a:endParaRPr lang="en-US"/>
          </a:p>
        </p:txBody>
      </p:sp>
    </p:spTree>
    <p:extLst>
      <p:ext uri="{BB962C8B-B14F-4D97-AF65-F5344CB8AC3E}">
        <p14:creationId xmlns:p14="http://schemas.microsoft.com/office/powerpoint/2010/main" val="3787283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Committee on Transportation and Commerce, chaired by a health champion DC Councilwoman Mary Cheh, approved B22-613 on September 9</a:t>
            </a:r>
          </a:p>
          <a:p>
            <a:endParaRPr lang="en-US" dirty="0"/>
          </a:p>
        </p:txBody>
      </p:sp>
      <p:sp>
        <p:nvSpPr>
          <p:cNvPr id="4" name="Slide Number Placeholder 3"/>
          <p:cNvSpPr>
            <a:spLocks noGrp="1"/>
          </p:cNvSpPr>
          <p:nvPr>
            <p:ph type="sldNum" sz="quarter" idx="5"/>
          </p:nvPr>
        </p:nvSpPr>
        <p:spPr/>
        <p:txBody>
          <a:bodyPr/>
          <a:lstStyle/>
          <a:p>
            <a:fld id="{A021BDF7-E40F-479F-9897-4A2F3ADD562D}" type="slidenum">
              <a:rPr lang="en-US" smtClean="0"/>
              <a:t>18</a:t>
            </a:fld>
            <a:endParaRPr lang="en-US"/>
          </a:p>
        </p:txBody>
      </p:sp>
    </p:spTree>
    <p:extLst>
      <p:ext uri="{BB962C8B-B14F-4D97-AF65-F5344CB8AC3E}">
        <p14:creationId xmlns:p14="http://schemas.microsoft.com/office/powerpoint/2010/main" val="655104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1BDF7-E40F-479F-9897-4A2F3ADD562D}" type="slidenum">
              <a:rPr lang="en-US" smtClean="0"/>
              <a:t>20</a:t>
            </a:fld>
            <a:endParaRPr lang="en-US"/>
          </a:p>
        </p:txBody>
      </p:sp>
    </p:spTree>
    <p:extLst>
      <p:ext uri="{BB962C8B-B14F-4D97-AF65-F5344CB8AC3E}">
        <p14:creationId xmlns:p14="http://schemas.microsoft.com/office/powerpoint/2010/main" val="2172859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0562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6222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8019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10/17/2018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3469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8617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5013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1363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64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581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10/17/2018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5416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10/17/2018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3132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10/17/2018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5254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9160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10/17/2018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8987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10/17/2018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153020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4AA0-A5D8-4A70-B410-1CA32F3B136A}"/>
              </a:ext>
            </a:extLst>
          </p:cNvPr>
          <p:cNvSpPr>
            <a:spLocks noGrp="1"/>
          </p:cNvSpPr>
          <p:nvPr>
            <p:ph type="ctrTitle"/>
          </p:nvPr>
        </p:nvSpPr>
        <p:spPr>
          <a:xfrm>
            <a:off x="581401" y="1394048"/>
            <a:ext cx="7799161" cy="2971051"/>
          </a:xfrm>
        </p:spPr>
        <p:txBody>
          <a:bodyPr/>
          <a:lstStyle/>
          <a:p>
            <a:r>
              <a:rPr lang="en-GB" sz="4800" dirty="0"/>
              <a:t>Correcting Inequitable Access to Physical Activity Spaces Through Community-Participatory Policy Development </a:t>
            </a:r>
            <a:endParaRPr lang="en-US" sz="4800" dirty="0"/>
          </a:p>
        </p:txBody>
      </p:sp>
      <p:sp>
        <p:nvSpPr>
          <p:cNvPr id="3" name="Subtitle 2">
            <a:extLst>
              <a:ext uri="{FF2B5EF4-FFF2-40B4-BE49-F238E27FC236}">
                <a16:creationId xmlns:a16="http://schemas.microsoft.com/office/drawing/2014/main" id="{ACE6B028-9408-4551-A27C-0E1814AC0400}"/>
              </a:ext>
            </a:extLst>
          </p:cNvPr>
          <p:cNvSpPr>
            <a:spLocks noGrp="1"/>
          </p:cNvSpPr>
          <p:nvPr>
            <p:ph type="subTitle" idx="1"/>
          </p:nvPr>
        </p:nvSpPr>
        <p:spPr>
          <a:xfrm>
            <a:off x="810000" y="5381027"/>
            <a:ext cx="10572000" cy="1043754"/>
          </a:xfrm>
        </p:spPr>
        <p:txBody>
          <a:bodyPr>
            <a:normAutofit/>
          </a:bodyPr>
          <a:lstStyle/>
          <a:p>
            <a:r>
              <a:rPr lang="en-GB" sz="2400" dirty="0"/>
              <a:t>Nancy Chapman, MPH, RD</a:t>
            </a:r>
          </a:p>
          <a:p>
            <a:r>
              <a:rPr lang="en-GB" sz="2400" dirty="0"/>
              <a:t>Stephanie Johnson, </a:t>
            </a:r>
            <a:r>
              <a:rPr lang="en-GB" sz="2400" dirty="0" err="1"/>
              <a:t>RDN</a:t>
            </a:r>
            <a:r>
              <a:rPr lang="en-GB" sz="2400" dirty="0"/>
              <a:t>, LD</a:t>
            </a:r>
            <a:endParaRPr lang="en-US" sz="2400" dirty="0"/>
          </a:p>
        </p:txBody>
      </p:sp>
      <p:pic>
        <p:nvPicPr>
          <p:cNvPr id="5" name="Picture 4">
            <a:extLst>
              <a:ext uri="{FF2B5EF4-FFF2-40B4-BE49-F238E27FC236}">
                <a16:creationId xmlns:a16="http://schemas.microsoft.com/office/drawing/2014/main" id="{AD8EF699-F826-4844-A4C2-929060C2EB84}"/>
              </a:ext>
            </a:extLst>
          </p:cNvPr>
          <p:cNvPicPr>
            <a:picLocks noChangeAspect="1"/>
          </p:cNvPicPr>
          <p:nvPr/>
        </p:nvPicPr>
        <p:blipFill>
          <a:blip r:embed="rId2"/>
          <a:stretch>
            <a:fillRect/>
          </a:stretch>
        </p:blipFill>
        <p:spPr>
          <a:xfrm>
            <a:off x="7894320" y="-266154"/>
            <a:ext cx="4297680" cy="5675007"/>
          </a:xfrm>
          <a:prstGeom prst="rect">
            <a:avLst/>
          </a:prstGeom>
        </p:spPr>
      </p:pic>
      <p:pic>
        <p:nvPicPr>
          <p:cNvPr id="8" name="Picture 7" descr="A close up of a sign&#10;&#10;Description generated with very high confidence">
            <a:extLst>
              <a:ext uri="{FF2B5EF4-FFF2-40B4-BE49-F238E27FC236}">
                <a16:creationId xmlns:a16="http://schemas.microsoft.com/office/drawing/2014/main" id="{2128AC03-A216-4292-87EC-F0657400A0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02893" y="4937925"/>
            <a:ext cx="2880534" cy="1834268"/>
          </a:xfrm>
          <a:prstGeom prst="rect">
            <a:avLst/>
          </a:prstGeom>
        </p:spPr>
      </p:pic>
      <p:sp>
        <p:nvSpPr>
          <p:cNvPr id="9" name="TextBox 8">
            <a:extLst>
              <a:ext uri="{FF2B5EF4-FFF2-40B4-BE49-F238E27FC236}">
                <a16:creationId xmlns:a16="http://schemas.microsoft.com/office/drawing/2014/main" id="{987EE7B9-06E6-4F7B-A1DA-75F0761C641C}"/>
              </a:ext>
            </a:extLst>
          </p:cNvPr>
          <p:cNvSpPr txBox="1"/>
          <p:nvPr/>
        </p:nvSpPr>
        <p:spPr>
          <a:xfrm>
            <a:off x="6910621" y="2660033"/>
            <a:ext cx="2238842" cy="1200329"/>
          </a:xfrm>
          <a:prstGeom prst="rect">
            <a:avLst/>
          </a:prstGeom>
          <a:noFill/>
        </p:spPr>
        <p:txBody>
          <a:bodyPr wrap="square" rtlCol="0">
            <a:spAutoFit/>
          </a:bodyPr>
          <a:lstStyle/>
          <a:p>
            <a:pPr algn="r"/>
            <a:r>
              <a:rPr lang="en-GB" sz="2400" b="1" dirty="0">
                <a:solidFill>
                  <a:schemeClr val="accent3"/>
                </a:solidFill>
              </a:rPr>
              <a:t>Active Kids, </a:t>
            </a:r>
          </a:p>
          <a:p>
            <a:pPr algn="r"/>
            <a:r>
              <a:rPr lang="en-GB" sz="2400" b="1" dirty="0">
                <a:solidFill>
                  <a:schemeClr val="accent3"/>
                </a:solidFill>
              </a:rPr>
              <a:t>Healthy </a:t>
            </a:r>
          </a:p>
          <a:p>
            <a:pPr algn="r"/>
            <a:r>
              <a:rPr lang="en-GB" sz="2400" b="1" dirty="0">
                <a:solidFill>
                  <a:schemeClr val="accent3"/>
                </a:solidFill>
              </a:rPr>
              <a:t>Community </a:t>
            </a:r>
            <a:endParaRPr lang="en-US" sz="2400" b="1" dirty="0">
              <a:solidFill>
                <a:schemeClr val="accent3"/>
              </a:solidFill>
            </a:endParaRPr>
          </a:p>
        </p:txBody>
      </p:sp>
    </p:spTree>
    <p:extLst>
      <p:ext uri="{BB962C8B-B14F-4D97-AF65-F5344CB8AC3E}">
        <p14:creationId xmlns:p14="http://schemas.microsoft.com/office/powerpoint/2010/main" val="253538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0CFB7-3DFA-4546-B15A-F19CAFFAFD70}"/>
              </a:ext>
            </a:extLst>
          </p:cNvPr>
          <p:cNvSpPr>
            <a:spLocks noGrp="1"/>
          </p:cNvSpPr>
          <p:nvPr>
            <p:ph type="title"/>
          </p:nvPr>
        </p:nvSpPr>
        <p:spPr>
          <a:xfrm>
            <a:off x="1073151" y="446088"/>
            <a:ext cx="3547533" cy="1618396"/>
          </a:xfrm>
        </p:spPr>
        <p:txBody>
          <a:bodyPr/>
          <a:lstStyle/>
          <a:p>
            <a:r>
              <a:rPr lang="en-GB" sz="2800" dirty="0">
                <a:solidFill>
                  <a:schemeClr val="bg1"/>
                </a:solidFill>
              </a:rPr>
              <a:t>Maps of DC Physical Activity Deserts</a:t>
            </a:r>
            <a:endParaRPr lang="en-US" sz="2800" dirty="0">
              <a:solidFill>
                <a:schemeClr val="bg1"/>
              </a:solidFill>
            </a:endParaRPr>
          </a:p>
        </p:txBody>
      </p:sp>
      <p:pic>
        <p:nvPicPr>
          <p:cNvPr id="6" name="Content Placeholder 5" descr="A close up of a logo&#10;&#10;Description generated with very high confidence">
            <a:extLst>
              <a:ext uri="{FF2B5EF4-FFF2-40B4-BE49-F238E27FC236}">
                <a16:creationId xmlns:a16="http://schemas.microsoft.com/office/drawing/2014/main" id="{76FFB901-F1A9-4D04-BD38-56055731C44E}"/>
              </a:ext>
            </a:extLst>
          </p:cNvPr>
          <p:cNvPicPr>
            <a:picLocks noGrp="1" noChangeAspect="1"/>
          </p:cNvPicPr>
          <p:nvPr>
            <p:ph idx="1"/>
          </p:nvPr>
        </p:nvPicPr>
        <p:blipFill>
          <a:blip r:embed="rId2"/>
          <a:stretch>
            <a:fillRect/>
          </a:stretch>
        </p:blipFill>
        <p:spPr>
          <a:xfrm>
            <a:off x="5638120" y="63225"/>
            <a:ext cx="5868080" cy="6731550"/>
          </a:xfrm>
          <a:effectLst/>
        </p:spPr>
      </p:pic>
      <p:pic>
        <p:nvPicPr>
          <p:cNvPr id="8" name="Picture 7" descr="A screenshot of a cell phone&#10;&#10;Description generated with very high confidence">
            <a:extLst>
              <a:ext uri="{FF2B5EF4-FFF2-40B4-BE49-F238E27FC236}">
                <a16:creationId xmlns:a16="http://schemas.microsoft.com/office/drawing/2014/main" id="{AFBF8E93-74A9-4FC5-AF1A-52D4AA8F64D5}"/>
              </a:ext>
            </a:extLst>
          </p:cNvPr>
          <p:cNvPicPr>
            <a:picLocks noChangeAspect="1"/>
          </p:cNvPicPr>
          <p:nvPr/>
        </p:nvPicPr>
        <p:blipFill>
          <a:blip r:embed="rId3"/>
          <a:stretch>
            <a:fillRect/>
          </a:stretch>
        </p:blipFill>
        <p:spPr>
          <a:xfrm>
            <a:off x="685800" y="2482513"/>
            <a:ext cx="4468091" cy="3786786"/>
          </a:xfrm>
          <a:prstGeom prst="rect">
            <a:avLst/>
          </a:prstGeom>
        </p:spPr>
      </p:pic>
      <p:pic>
        <p:nvPicPr>
          <p:cNvPr id="10" name="Picture 9" descr="A close up of text on a white background&#10;&#10;Description generated with very high confidence">
            <a:extLst>
              <a:ext uri="{FF2B5EF4-FFF2-40B4-BE49-F238E27FC236}">
                <a16:creationId xmlns:a16="http://schemas.microsoft.com/office/drawing/2014/main" id="{C734223B-1BF0-4896-AE0F-61204DDE7E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22311" y="4457541"/>
            <a:ext cx="2168118" cy="2160430"/>
          </a:xfrm>
          <a:prstGeom prst="rect">
            <a:avLst/>
          </a:prstGeom>
        </p:spPr>
      </p:pic>
      <p:sp>
        <p:nvSpPr>
          <p:cNvPr id="3" name="TextBox 2">
            <a:extLst>
              <a:ext uri="{FF2B5EF4-FFF2-40B4-BE49-F238E27FC236}">
                <a16:creationId xmlns:a16="http://schemas.microsoft.com/office/drawing/2014/main" id="{1ED6BE8F-FBB3-48D6-86E9-AF8D651F3752}"/>
              </a:ext>
            </a:extLst>
          </p:cNvPr>
          <p:cNvSpPr txBox="1"/>
          <p:nvPr/>
        </p:nvSpPr>
        <p:spPr>
          <a:xfrm>
            <a:off x="816725" y="2640056"/>
            <a:ext cx="4206240" cy="646331"/>
          </a:xfrm>
          <a:prstGeom prst="rect">
            <a:avLst/>
          </a:prstGeom>
          <a:solidFill>
            <a:schemeClr val="accent2"/>
          </a:solidFill>
        </p:spPr>
        <p:txBody>
          <a:bodyPr wrap="square" rtlCol="0">
            <a:spAutoFit/>
          </a:bodyPr>
          <a:lstStyle/>
          <a:p>
            <a:pPr algn="ctr"/>
            <a:r>
              <a:rPr lang="en-US" sz="3600" b="1" dirty="0">
                <a:solidFill>
                  <a:schemeClr val="bg1"/>
                </a:solidFill>
              </a:rPr>
              <a:t>KEY</a:t>
            </a:r>
            <a:endParaRPr lang="en-US" sz="2800" b="1" dirty="0">
              <a:solidFill>
                <a:schemeClr val="bg1"/>
              </a:solidFill>
            </a:endParaRPr>
          </a:p>
        </p:txBody>
      </p:sp>
      <p:sp>
        <p:nvSpPr>
          <p:cNvPr id="7" name="TextBox 6">
            <a:extLst>
              <a:ext uri="{FF2B5EF4-FFF2-40B4-BE49-F238E27FC236}">
                <a16:creationId xmlns:a16="http://schemas.microsoft.com/office/drawing/2014/main" id="{73123701-7913-46B6-A4CB-B944A56C6B4B}"/>
              </a:ext>
            </a:extLst>
          </p:cNvPr>
          <p:cNvSpPr txBox="1"/>
          <p:nvPr/>
        </p:nvSpPr>
        <p:spPr>
          <a:xfrm>
            <a:off x="1650661" y="6317996"/>
            <a:ext cx="2319161" cy="369332"/>
          </a:xfrm>
          <a:prstGeom prst="rect">
            <a:avLst/>
          </a:prstGeom>
          <a:noFill/>
        </p:spPr>
        <p:txBody>
          <a:bodyPr wrap="none" rtlCol="0">
            <a:spAutoFit/>
          </a:bodyPr>
          <a:lstStyle/>
          <a:p>
            <a:pPr algn="ctr"/>
            <a:r>
              <a:rPr lang="en-US" dirty="0"/>
              <a:t>www.DCActiveKids.org</a:t>
            </a:r>
          </a:p>
        </p:txBody>
      </p:sp>
    </p:spTree>
    <p:extLst>
      <p:ext uri="{BB962C8B-B14F-4D97-AF65-F5344CB8AC3E}">
        <p14:creationId xmlns:p14="http://schemas.microsoft.com/office/powerpoint/2010/main" val="1789438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Freeform 6">
            <a:extLst>
              <a:ext uri="{FF2B5EF4-FFF2-40B4-BE49-F238E27FC236}">
                <a16:creationId xmlns:a16="http://schemas.microsoft.com/office/drawing/2014/main" id="{732012F0-A79F-4166-AAFD-796C07F49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886" y="-3175"/>
            <a:ext cx="12192000" cy="6229804"/>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rgbClr val="FFFFFF"/>
          </a:solidFill>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10" name="Content Placeholder 9" descr="A screenshot of a cell phone&#10;&#10;Description generated with very high confidence">
            <a:extLst>
              <a:ext uri="{FF2B5EF4-FFF2-40B4-BE49-F238E27FC236}">
                <a16:creationId xmlns:a16="http://schemas.microsoft.com/office/drawing/2014/main" id="{7C2938A2-06A3-4660-946E-89BE113CC906}"/>
              </a:ext>
            </a:extLst>
          </p:cNvPr>
          <p:cNvPicPr>
            <a:picLocks noGrp="1" noChangeAspect="1"/>
          </p:cNvPicPr>
          <p:nvPr>
            <p:ph idx="4294967295"/>
          </p:nvPr>
        </p:nvPicPr>
        <p:blipFill>
          <a:blip r:embed="rId2"/>
          <a:stretch>
            <a:fillRect/>
          </a:stretch>
        </p:blipFill>
        <p:spPr>
          <a:xfrm>
            <a:off x="1577365" y="239627"/>
            <a:ext cx="9037269" cy="5339052"/>
          </a:xfrm>
          <a:prstGeom prst="rect">
            <a:avLst/>
          </a:prstGeom>
          <a:effectLst/>
        </p:spPr>
      </p:pic>
      <p:sp>
        <p:nvSpPr>
          <p:cNvPr id="2" name="TextBox 1"/>
          <p:cNvSpPr txBox="1"/>
          <p:nvPr/>
        </p:nvSpPr>
        <p:spPr>
          <a:xfrm>
            <a:off x="746321" y="6269376"/>
            <a:ext cx="10721129" cy="400110"/>
          </a:xfrm>
          <a:prstGeom prst="rect">
            <a:avLst/>
          </a:prstGeom>
          <a:noFill/>
        </p:spPr>
        <p:txBody>
          <a:bodyPr wrap="square" rtlCol="0">
            <a:spAutoFit/>
          </a:bodyPr>
          <a:lstStyle/>
          <a:p>
            <a:pPr algn="ctr"/>
            <a:r>
              <a:rPr lang="en-US" sz="2000" b="1" dirty="0"/>
              <a:t>Attaining equity to safe, clean places to play is key to improving health for the District's kids.</a:t>
            </a:r>
          </a:p>
        </p:txBody>
      </p:sp>
      <p:sp>
        <p:nvSpPr>
          <p:cNvPr id="4" name="TextBox 3">
            <a:extLst>
              <a:ext uri="{FF2B5EF4-FFF2-40B4-BE49-F238E27FC236}">
                <a16:creationId xmlns:a16="http://schemas.microsoft.com/office/drawing/2014/main" id="{D26E3A07-2756-478D-8B45-B472335BA71F}"/>
              </a:ext>
            </a:extLst>
          </p:cNvPr>
          <p:cNvSpPr txBox="1"/>
          <p:nvPr/>
        </p:nvSpPr>
        <p:spPr>
          <a:xfrm>
            <a:off x="4437777" y="5452149"/>
            <a:ext cx="3196205" cy="369332"/>
          </a:xfrm>
          <a:prstGeom prst="rect">
            <a:avLst/>
          </a:prstGeom>
          <a:noFill/>
        </p:spPr>
        <p:txBody>
          <a:bodyPr wrap="square" rtlCol="0">
            <a:spAutoFit/>
          </a:bodyPr>
          <a:lstStyle/>
          <a:p>
            <a:pPr algn="ctr"/>
            <a:r>
              <a:rPr lang="en-US" dirty="0"/>
              <a:t>www.DCActiveKids.org</a:t>
            </a:r>
          </a:p>
        </p:txBody>
      </p:sp>
    </p:spTree>
    <p:extLst>
      <p:ext uri="{BB962C8B-B14F-4D97-AF65-F5344CB8AC3E}">
        <p14:creationId xmlns:p14="http://schemas.microsoft.com/office/powerpoint/2010/main" val="3612503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8A3B7A-6F8B-428B-8996-D4C1CB1CB499}"/>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12222179" cy="6858000"/>
          </a:xfrm>
          <a:prstGeom prst="rect">
            <a:avLst/>
          </a:prstGeom>
        </p:spPr>
      </p:pic>
      <p:sp>
        <p:nvSpPr>
          <p:cNvPr id="2" name="Title 1">
            <a:extLst>
              <a:ext uri="{FF2B5EF4-FFF2-40B4-BE49-F238E27FC236}">
                <a16:creationId xmlns:a16="http://schemas.microsoft.com/office/drawing/2014/main" id="{EC89028B-0851-44A6-9804-E8BCBC7C5F20}"/>
              </a:ext>
            </a:extLst>
          </p:cNvPr>
          <p:cNvSpPr>
            <a:spLocks noGrp="1"/>
          </p:cNvSpPr>
          <p:nvPr>
            <p:ph type="title"/>
          </p:nvPr>
        </p:nvSpPr>
        <p:spPr>
          <a:xfrm>
            <a:off x="474428" y="723048"/>
            <a:ext cx="4852988" cy="1617163"/>
          </a:xfrm>
          <a:solidFill>
            <a:schemeClr val="accent4"/>
          </a:solidFill>
        </p:spPr>
        <p:txBody>
          <a:bodyPr>
            <a:normAutofit/>
          </a:bodyPr>
          <a:lstStyle/>
          <a:p>
            <a:pPr algn="ctr"/>
            <a:r>
              <a:rPr lang="en-GB" sz="3200" b="1" dirty="0">
                <a:solidFill>
                  <a:schemeClr val="bg1"/>
                </a:solidFill>
              </a:rPr>
              <a:t>A School Funding Opportunity </a:t>
            </a:r>
            <a:endParaRPr lang="en-US" sz="3200" b="1" dirty="0">
              <a:solidFill>
                <a:schemeClr val="bg1"/>
              </a:solidFill>
            </a:endParaRPr>
          </a:p>
        </p:txBody>
      </p:sp>
      <p:pic>
        <p:nvPicPr>
          <p:cNvPr id="8" name="Picture 7">
            <a:extLst>
              <a:ext uri="{FF2B5EF4-FFF2-40B4-BE49-F238E27FC236}">
                <a16:creationId xmlns:a16="http://schemas.microsoft.com/office/drawing/2014/main" id="{70BC85C9-B43B-4C0F-98D3-2A6980D5EE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428" y="2785439"/>
            <a:ext cx="4852988" cy="3125946"/>
          </a:xfrm>
          <a:prstGeom prst="rect">
            <a:avLst/>
          </a:prstGeom>
        </p:spPr>
      </p:pic>
      <p:pic>
        <p:nvPicPr>
          <p:cNvPr id="14" name="Picture 13">
            <a:extLst>
              <a:ext uri="{FF2B5EF4-FFF2-40B4-BE49-F238E27FC236}">
                <a16:creationId xmlns:a16="http://schemas.microsoft.com/office/drawing/2014/main" id="{3F5FA247-6ACD-42C8-B050-4453F59217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6763" y="580627"/>
            <a:ext cx="2281387" cy="5696745"/>
          </a:xfrm>
          <a:prstGeom prst="rect">
            <a:avLst/>
          </a:prstGeom>
        </p:spPr>
      </p:pic>
      <p:sp>
        <p:nvSpPr>
          <p:cNvPr id="6" name="TextBox 5">
            <a:extLst>
              <a:ext uri="{FF2B5EF4-FFF2-40B4-BE49-F238E27FC236}">
                <a16:creationId xmlns:a16="http://schemas.microsoft.com/office/drawing/2014/main" id="{8EBF786A-965C-4947-A6FC-74F1AAEA3D1A}"/>
              </a:ext>
            </a:extLst>
          </p:cNvPr>
          <p:cNvSpPr txBox="1"/>
          <p:nvPr/>
        </p:nvSpPr>
        <p:spPr>
          <a:xfrm>
            <a:off x="1741341" y="6171947"/>
            <a:ext cx="2319161" cy="369332"/>
          </a:xfrm>
          <a:prstGeom prst="rect">
            <a:avLst/>
          </a:prstGeom>
          <a:noFill/>
        </p:spPr>
        <p:txBody>
          <a:bodyPr wrap="none" rtlCol="0">
            <a:spAutoFit/>
          </a:bodyPr>
          <a:lstStyle/>
          <a:p>
            <a:r>
              <a:rPr lang="en-US" dirty="0"/>
              <a:t>www.DCActiveKids.org</a:t>
            </a:r>
          </a:p>
        </p:txBody>
      </p:sp>
    </p:spTree>
    <p:extLst>
      <p:ext uri="{BB962C8B-B14F-4D97-AF65-F5344CB8AC3E}">
        <p14:creationId xmlns:p14="http://schemas.microsoft.com/office/powerpoint/2010/main" val="674484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AEAE54-C22A-4822-8564-A27A14E4FCC0}"/>
              </a:ext>
            </a:extLst>
          </p:cNvPr>
          <p:cNvSpPr>
            <a:spLocks noGrp="1"/>
          </p:cNvSpPr>
          <p:nvPr>
            <p:ph type="title"/>
          </p:nvPr>
        </p:nvSpPr>
        <p:spPr/>
        <p:txBody>
          <a:bodyPr/>
          <a:lstStyle/>
          <a:p>
            <a:r>
              <a:rPr lang="en-GB" dirty="0"/>
              <a:t>Community Outreach</a:t>
            </a:r>
            <a:endParaRPr lang="en-US" dirty="0"/>
          </a:p>
        </p:txBody>
      </p:sp>
      <p:sp>
        <p:nvSpPr>
          <p:cNvPr id="5" name="Content Placeholder 4">
            <a:extLst>
              <a:ext uri="{FF2B5EF4-FFF2-40B4-BE49-F238E27FC236}">
                <a16:creationId xmlns:a16="http://schemas.microsoft.com/office/drawing/2014/main" id="{CE77C756-AFD1-4C30-8FFB-A87268158803}"/>
              </a:ext>
            </a:extLst>
          </p:cNvPr>
          <p:cNvSpPr>
            <a:spLocks noGrp="1"/>
          </p:cNvSpPr>
          <p:nvPr>
            <p:ph sz="half" idx="1"/>
          </p:nvPr>
        </p:nvSpPr>
        <p:spPr>
          <a:xfrm>
            <a:off x="564035" y="2240280"/>
            <a:ext cx="3581245" cy="4170532"/>
          </a:xfrm>
        </p:spPr>
        <p:txBody>
          <a:bodyPr>
            <a:normAutofit/>
          </a:bodyPr>
          <a:lstStyle/>
          <a:p>
            <a:r>
              <a:rPr lang="en-GB" sz="2400" dirty="0"/>
              <a:t>Email and You’re the Cure Campaigns</a:t>
            </a:r>
          </a:p>
          <a:p>
            <a:r>
              <a:rPr lang="en-GB" sz="2400" dirty="0"/>
              <a:t>Website</a:t>
            </a:r>
          </a:p>
          <a:p>
            <a:r>
              <a:rPr lang="en-GB" sz="2400" dirty="0"/>
              <a:t>Working Group Formed</a:t>
            </a:r>
            <a:endParaRPr lang="en-US" sz="2400" dirty="0"/>
          </a:p>
          <a:p>
            <a:r>
              <a:rPr lang="en-GB" sz="2400" dirty="0"/>
              <a:t>Visits to playgrounds</a:t>
            </a:r>
          </a:p>
          <a:p>
            <a:r>
              <a:rPr lang="en-GB" sz="2400" dirty="0"/>
              <a:t>Meeting presentations</a:t>
            </a:r>
          </a:p>
          <a:p>
            <a:r>
              <a:rPr lang="en-GB" sz="2400" dirty="0"/>
              <a:t>TV Interviews</a:t>
            </a:r>
          </a:p>
          <a:p>
            <a:r>
              <a:rPr lang="en-GB" sz="2400" dirty="0"/>
              <a:t>Letter to the Editor </a:t>
            </a:r>
          </a:p>
        </p:txBody>
      </p:sp>
      <p:pic>
        <p:nvPicPr>
          <p:cNvPr id="6" name="Content Placeholder 5" descr="A screenshot of a cell phone&#10;&#10;Description generated with very high confidence">
            <a:extLst>
              <a:ext uri="{FF2B5EF4-FFF2-40B4-BE49-F238E27FC236}">
                <a16:creationId xmlns:a16="http://schemas.microsoft.com/office/drawing/2014/main" id="{6B4469CB-6EE3-406E-BCB8-6A15222B43D0}"/>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373266" y="2371940"/>
            <a:ext cx="7346911" cy="3638763"/>
          </a:xfrm>
        </p:spPr>
      </p:pic>
      <p:sp>
        <p:nvSpPr>
          <p:cNvPr id="7" name="TextBox 6">
            <a:extLst>
              <a:ext uri="{FF2B5EF4-FFF2-40B4-BE49-F238E27FC236}">
                <a16:creationId xmlns:a16="http://schemas.microsoft.com/office/drawing/2014/main" id="{51EEE5A0-2A75-411D-B4AB-6CED3BB7750B}"/>
              </a:ext>
            </a:extLst>
          </p:cNvPr>
          <p:cNvSpPr txBox="1"/>
          <p:nvPr/>
        </p:nvSpPr>
        <p:spPr>
          <a:xfrm>
            <a:off x="6887140" y="6226146"/>
            <a:ext cx="2319161" cy="369332"/>
          </a:xfrm>
          <a:prstGeom prst="rect">
            <a:avLst/>
          </a:prstGeom>
          <a:noFill/>
        </p:spPr>
        <p:txBody>
          <a:bodyPr wrap="none" rtlCol="0">
            <a:spAutoFit/>
          </a:bodyPr>
          <a:lstStyle/>
          <a:p>
            <a:r>
              <a:rPr lang="en-US" dirty="0"/>
              <a:t>www.DCActiveKids.org</a:t>
            </a:r>
          </a:p>
        </p:txBody>
      </p:sp>
    </p:spTree>
    <p:extLst>
      <p:ext uri="{BB962C8B-B14F-4D97-AF65-F5344CB8AC3E}">
        <p14:creationId xmlns:p14="http://schemas.microsoft.com/office/powerpoint/2010/main" val="3211494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3BCDB0-B8FF-485A-BC4A-BF6ABA4D173F}"/>
              </a:ext>
            </a:extLst>
          </p:cNvPr>
          <p:cNvSpPr>
            <a:spLocks noGrp="1"/>
          </p:cNvSpPr>
          <p:nvPr>
            <p:ph type="title"/>
          </p:nvPr>
        </p:nvSpPr>
        <p:spPr/>
        <p:txBody>
          <a:bodyPr/>
          <a:lstStyle/>
          <a:p>
            <a:r>
              <a:rPr lang="en-GB" dirty="0"/>
              <a:t>Shared Use Working Group Members</a:t>
            </a:r>
            <a:endParaRPr lang="en-US" dirty="0"/>
          </a:p>
        </p:txBody>
      </p:sp>
      <p:sp>
        <p:nvSpPr>
          <p:cNvPr id="2" name="Content Placeholder 1">
            <a:extLst>
              <a:ext uri="{FF2B5EF4-FFF2-40B4-BE49-F238E27FC236}">
                <a16:creationId xmlns:a16="http://schemas.microsoft.com/office/drawing/2014/main" id="{FAAA60B7-999D-4185-8FF0-CAFA1908536F}"/>
              </a:ext>
            </a:extLst>
          </p:cNvPr>
          <p:cNvSpPr>
            <a:spLocks noGrp="1"/>
          </p:cNvSpPr>
          <p:nvPr>
            <p:ph idx="1"/>
          </p:nvPr>
        </p:nvSpPr>
        <p:spPr>
          <a:xfrm>
            <a:off x="575521" y="2259331"/>
            <a:ext cx="10554574" cy="4010873"/>
          </a:xfrm>
        </p:spPr>
        <p:txBody>
          <a:bodyPr>
            <a:normAutofit fontScale="85000" lnSpcReduction="20000"/>
          </a:bodyPr>
          <a:lstStyle/>
          <a:p>
            <a:r>
              <a:rPr lang="en-GB" sz="2600" dirty="0"/>
              <a:t>N</a:t>
            </a:r>
            <a:r>
              <a:rPr lang="en-US" sz="2600" dirty="0"/>
              <a:t>on-profit organizations providing exercise for residents</a:t>
            </a:r>
          </a:p>
          <a:p>
            <a:r>
              <a:rPr lang="en-GB" sz="2600" dirty="0"/>
              <a:t>F</a:t>
            </a:r>
            <a:r>
              <a:rPr lang="en-US" sz="2600" dirty="0"/>
              <a:t>or-profits organizations providing exercise for residents</a:t>
            </a:r>
          </a:p>
          <a:p>
            <a:r>
              <a:rPr lang="en-GB" sz="2600" dirty="0"/>
              <a:t>Universities </a:t>
            </a:r>
            <a:endParaRPr lang="en-US" sz="2600" dirty="0"/>
          </a:p>
          <a:p>
            <a:r>
              <a:rPr lang="en-GB" sz="2600" dirty="0"/>
              <a:t>DC Government Agencies</a:t>
            </a:r>
          </a:p>
          <a:p>
            <a:pPr lvl="1"/>
            <a:r>
              <a:rPr lang="en-US" sz="2400" dirty="0"/>
              <a:t>DC Office of the Deputy Mayor for Education </a:t>
            </a:r>
          </a:p>
          <a:p>
            <a:pPr lvl="1"/>
            <a:r>
              <a:rPr lang="en-GB" sz="2400" dirty="0"/>
              <a:t>Office of State Superintendent for Education</a:t>
            </a:r>
          </a:p>
          <a:p>
            <a:pPr lvl="1"/>
            <a:r>
              <a:rPr lang="en-GB" sz="2400" dirty="0"/>
              <a:t>DC Public Schools</a:t>
            </a:r>
          </a:p>
          <a:p>
            <a:pPr lvl="1"/>
            <a:r>
              <a:rPr lang="en-GB" sz="2400" dirty="0"/>
              <a:t>DC Department of Health</a:t>
            </a:r>
          </a:p>
          <a:p>
            <a:pPr lvl="1"/>
            <a:r>
              <a:rPr lang="en-GB" sz="2400" dirty="0"/>
              <a:t>DC Department of Parks and Recreation</a:t>
            </a:r>
          </a:p>
          <a:p>
            <a:pPr lvl="1"/>
            <a:r>
              <a:rPr lang="en-GB" sz="2400" dirty="0"/>
              <a:t>DC Office of Planning </a:t>
            </a:r>
          </a:p>
        </p:txBody>
      </p:sp>
      <p:pic>
        <p:nvPicPr>
          <p:cNvPr id="5" name="Picture 4">
            <a:extLst>
              <a:ext uri="{FF2B5EF4-FFF2-40B4-BE49-F238E27FC236}">
                <a16:creationId xmlns:a16="http://schemas.microsoft.com/office/drawing/2014/main" id="{4E3478B8-B185-46C8-A393-66CB3645BD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29208" y="2259331"/>
            <a:ext cx="4158828" cy="4151481"/>
          </a:xfrm>
          <a:prstGeom prst="rect">
            <a:avLst/>
          </a:prstGeom>
        </p:spPr>
      </p:pic>
    </p:spTree>
    <p:extLst>
      <p:ext uri="{BB962C8B-B14F-4D97-AF65-F5344CB8AC3E}">
        <p14:creationId xmlns:p14="http://schemas.microsoft.com/office/powerpoint/2010/main" val="844523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2F2EA4-84A0-4B62-A647-EFF7D9056B77}"/>
              </a:ext>
            </a:extLst>
          </p:cNvPr>
          <p:cNvSpPr>
            <a:spLocks noGrp="1"/>
          </p:cNvSpPr>
          <p:nvPr>
            <p:ph type="title"/>
          </p:nvPr>
        </p:nvSpPr>
        <p:spPr/>
        <p:txBody>
          <a:bodyPr/>
          <a:lstStyle/>
          <a:p>
            <a:r>
              <a:rPr lang="en-GB" dirty="0"/>
              <a:t>Working Group Report</a:t>
            </a:r>
            <a:endParaRPr lang="en-US" dirty="0"/>
          </a:p>
        </p:txBody>
      </p:sp>
      <p:sp>
        <p:nvSpPr>
          <p:cNvPr id="2" name="Text Placeholder 1">
            <a:extLst>
              <a:ext uri="{FF2B5EF4-FFF2-40B4-BE49-F238E27FC236}">
                <a16:creationId xmlns:a16="http://schemas.microsoft.com/office/drawing/2014/main" id="{966648BD-8148-4E39-9C65-AAD471625C8F}"/>
              </a:ext>
            </a:extLst>
          </p:cNvPr>
          <p:cNvSpPr>
            <a:spLocks noGrp="1"/>
          </p:cNvSpPr>
          <p:nvPr>
            <p:ph type="body" idx="1"/>
          </p:nvPr>
        </p:nvSpPr>
        <p:spPr>
          <a:xfrm>
            <a:off x="814728" y="2296795"/>
            <a:ext cx="5189857" cy="576262"/>
          </a:xfrm>
        </p:spPr>
        <p:txBody>
          <a:bodyPr/>
          <a:lstStyle/>
          <a:p>
            <a:r>
              <a:rPr lang="en-GB" sz="2800" b="1" dirty="0">
                <a:solidFill>
                  <a:schemeClr val="accent2"/>
                </a:solidFill>
              </a:rPr>
              <a:t>Report</a:t>
            </a:r>
            <a:endParaRPr lang="en-US" sz="2800" b="1" dirty="0">
              <a:solidFill>
                <a:schemeClr val="accent2"/>
              </a:solidFill>
            </a:endParaRPr>
          </a:p>
        </p:txBody>
      </p:sp>
      <p:sp>
        <p:nvSpPr>
          <p:cNvPr id="7" name="Content Placeholder 6">
            <a:extLst>
              <a:ext uri="{FF2B5EF4-FFF2-40B4-BE49-F238E27FC236}">
                <a16:creationId xmlns:a16="http://schemas.microsoft.com/office/drawing/2014/main" id="{BF6062FA-5478-4901-B558-39EEA09DBC47}"/>
              </a:ext>
            </a:extLst>
          </p:cNvPr>
          <p:cNvSpPr>
            <a:spLocks noGrp="1"/>
          </p:cNvSpPr>
          <p:nvPr>
            <p:ph sz="half" idx="2"/>
          </p:nvPr>
        </p:nvSpPr>
        <p:spPr>
          <a:xfrm>
            <a:off x="814729" y="3109595"/>
            <a:ext cx="5189856" cy="3109913"/>
          </a:xfrm>
        </p:spPr>
        <p:txBody>
          <a:bodyPr>
            <a:normAutofit lnSpcReduction="10000"/>
          </a:bodyPr>
          <a:lstStyle/>
          <a:p>
            <a:pPr lvl="0"/>
            <a:r>
              <a:rPr lang="en-US" sz="2400" dirty="0"/>
              <a:t>Based on problems and solutions suggested by the community    </a:t>
            </a:r>
          </a:p>
          <a:p>
            <a:pPr lvl="0"/>
            <a:r>
              <a:rPr lang="en-US" sz="2400" dirty="0"/>
              <a:t>Report shared by WG members with: </a:t>
            </a:r>
          </a:p>
          <a:p>
            <a:pPr lvl="1"/>
            <a:r>
              <a:rPr lang="en-US" sz="2200" dirty="0"/>
              <a:t>Mayor’s Office </a:t>
            </a:r>
          </a:p>
          <a:p>
            <a:pPr lvl="1"/>
            <a:r>
              <a:rPr lang="en-US" sz="2200" dirty="0"/>
              <a:t>DC Agencies</a:t>
            </a:r>
          </a:p>
          <a:p>
            <a:pPr lvl="1"/>
            <a:r>
              <a:rPr lang="en-US" sz="2000" dirty="0"/>
              <a:t>DC Council Members </a:t>
            </a:r>
          </a:p>
          <a:p>
            <a:pPr lvl="1"/>
            <a:r>
              <a:rPr lang="en-US" sz="2000" dirty="0"/>
              <a:t>Media</a:t>
            </a:r>
          </a:p>
        </p:txBody>
      </p:sp>
      <p:sp>
        <p:nvSpPr>
          <p:cNvPr id="3" name="Text Placeholder 2">
            <a:extLst>
              <a:ext uri="{FF2B5EF4-FFF2-40B4-BE49-F238E27FC236}">
                <a16:creationId xmlns:a16="http://schemas.microsoft.com/office/drawing/2014/main" id="{40554845-95CB-4815-B504-E0F4C1B0E533}"/>
              </a:ext>
            </a:extLst>
          </p:cNvPr>
          <p:cNvSpPr>
            <a:spLocks noGrp="1"/>
          </p:cNvSpPr>
          <p:nvPr>
            <p:ph type="body" sz="quarter" idx="3"/>
          </p:nvPr>
        </p:nvSpPr>
        <p:spPr>
          <a:xfrm>
            <a:off x="6187415" y="2296795"/>
            <a:ext cx="5194583" cy="576262"/>
          </a:xfrm>
        </p:spPr>
        <p:txBody>
          <a:bodyPr/>
          <a:lstStyle/>
          <a:p>
            <a:r>
              <a:rPr lang="en-GB" sz="2800" b="1" dirty="0">
                <a:solidFill>
                  <a:schemeClr val="accent2"/>
                </a:solidFill>
              </a:rPr>
              <a:t>Recommendations</a:t>
            </a:r>
            <a:endParaRPr lang="en-US" dirty="0"/>
          </a:p>
        </p:txBody>
      </p:sp>
      <p:sp>
        <p:nvSpPr>
          <p:cNvPr id="4" name="Content Placeholder 3">
            <a:extLst>
              <a:ext uri="{FF2B5EF4-FFF2-40B4-BE49-F238E27FC236}">
                <a16:creationId xmlns:a16="http://schemas.microsoft.com/office/drawing/2014/main" id="{56B378F6-7895-4162-907F-7A5AF6F19B71}"/>
              </a:ext>
            </a:extLst>
          </p:cNvPr>
          <p:cNvSpPr>
            <a:spLocks noGrp="1"/>
          </p:cNvSpPr>
          <p:nvPr>
            <p:ph sz="quarter" idx="4"/>
          </p:nvPr>
        </p:nvSpPr>
        <p:spPr>
          <a:xfrm>
            <a:off x="6182688" y="3116898"/>
            <a:ext cx="5194583" cy="3109913"/>
          </a:xfrm>
        </p:spPr>
        <p:txBody>
          <a:bodyPr>
            <a:normAutofit/>
          </a:bodyPr>
          <a:lstStyle/>
          <a:p>
            <a:pPr lvl="0"/>
            <a:r>
              <a:rPr lang="en-US" sz="2400" dirty="0"/>
              <a:t>Update application process</a:t>
            </a:r>
          </a:p>
          <a:p>
            <a:pPr lvl="0"/>
            <a:r>
              <a:rPr lang="en-US" sz="2400" dirty="0"/>
              <a:t>Change the fee structure </a:t>
            </a:r>
          </a:p>
          <a:p>
            <a:pPr lvl="0"/>
            <a:r>
              <a:rPr lang="en-US" sz="2400" dirty="0"/>
              <a:t>Return funds to schools </a:t>
            </a:r>
          </a:p>
          <a:p>
            <a:pPr lvl="0"/>
            <a:r>
              <a:rPr lang="en-US" sz="2400" dirty="0"/>
              <a:t>Provide technical assistance </a:t>
            </a:r>
          </a:p>
          <a:p>
            <a:r>
              <a:rPr lang="en-US" sz="2400" dirty="0"/>
              <a:t>Evaluate future use of agreements</a:t>
            </a:r>
          </a:p>
          <a:p>
            <a:r>
              <a:rPr lang="en-US" sz="2400" dirty="0"/>
              <a:t>Continue to promote physical activity  </a:t>
            </a:r>
            <a:endParaRPr lang="en-US" dirty="0"/>
          </a:p>
        </p:txBody>
      </p:sp>
    </p:spTree>
    <p:extLst>
      <p:ext uri="{BB962C8B-B14F-4D97-AF65-F5344CB8AC3E}">
        <p14:creationId xmlns:p14="http://schemas.microsoft.com/office/powerpoint/2010/main" val="1017471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1A58D-B587-4A6F-9D62-AF4A64D2A652}"/>
              </a:ext>
            </a:extLst>
          </p:cNvPr>
          <p:cNvSpPr>
            <a:spLocks noGrp="1"/>
          </p:cNvSpPr>
          <p:nvPr>
            <p:ph type="title"/>
          </p:nvPr>
        </p:nvSpPr>
        <p:spPr/>
        <p:txBody>
          <a:bodyPr/>
          <a:lstStyle/>
          <a:p>
            <a:r>
              <a:rPr lang="en-GB" dirty="0"/>
              <a:t>What happened?</a:t>
            </a:r>
            <a:endParaRPr lang="en-US" dirty="0"/>
          </a:p>
        </p:txBody>
      </p:sp>
      <p:sp>
        <p:nvSpPr>
          <p:cNvPr id="3" name="Text Placeholder 2">
            <a:extLst>
              <a:ext uri="{FF2B5EF4-FFF2-40B4-BE49-F238E27FC236}">
                <a16:creationId xmlns:a16="http://schemas.microsoft.com/office/drawing/2014/main" id="{853A31B7-47B2-4077-B65F-17186D8C6C57}"/>
              </a:ext>
            </a:extLst>
          </p:cNvPr>
          <p:cNvSpPr>
            <a:spLocks noGrp="1"/>
          </p:cNvSpPr>
          <p:nvPr>
            <p:ph type="body" idx="1"/>
          </p:nvPr>
        </p:nvSpPr>
        <p:spPr>
          <a:xfrm>
            <a:off x="2658043" y="5700216"/>
            <a:ext cx="6887836" cy="516391"/>
          </a:xfrm>
        </p:spPr>
        <p:txBody>
          <a:bodyPr/>
          <a:lstStyle/>
          <a:p>
            <a:pPr algn="ctr">
              <a:spcBef>
                <a:spcPts val="0"/>
              </a:spcBef>
              <a:spcAft>
                <a:spcPts val="0"/>
              </a:spcAft>
            </a:pPr>
            <a:r>
              <a:rPr lang="en-US" sz="2800" dirty="0"/>
              <a:t>Administrative and Legislative Successes  </a:t>
            </a:r>
            <a:r>
              <a:rPr lang="en-US" sz="2400" dirty="0"/>
              <a:t>                 </a:t>
            </a:r>
          </a:p>
        </p:txBody>
      </p:sp>
      <p:pic>
        <p:nvPicPr>
          <p:cNvPr id="4" name="Picture 3">
            <a:extLst>
              <a:ext uri="{FF2B5EF4-FFF2-40B4-BE49-F238E27FC236}">
                <a16:creationId xmlns:a16="http://schemas.microsoft.com/office/drawing/2014/main" id="{F25E2B27-9763-4091-AB3F-EC57DEE27B85}"/>
              </a:ext>
            </a:extLst>
          </p:cNvPr>
          <p:cNvPicPr>
            <a:picLocks noChangeAspect="1"/>
          </p:cNvPicPr>
          <p:nvPr/>
        </p:nvPicPr>
        <p:blipFill>
          <a:blip r:embed="rId2"/>
          <a:stretch>
            <a:fillRect/>
          </a:stretch>
        </p:blipFill>
        <p:spPr>
          <a:xfrm>
            <a:off x="1804281" y="-235674"/>
            <a:ext cx="4297680" cy="5675007"/>
          </a:xfrm>
          <a:prstGeom prst="rect">
            <a:avLst/>
          </a:prstGeom>
        </p:spPr>
      </p:pic>
      <p:sp>
        <p:nvSpPr>
          <p:cNvPr id="5" name="TextBox 4">
            <a:extLst>
              <a:ext uri="{FF2B5EF4-FFF2-40B4-BE49-F238E27FC236}">
                <a16:creationId xmlns:a16="http://schemas.microsoft.com/office/drawing/2014/main" id="{ED2DBA82-40D8-4054-9798-FEC8EB7ACE33}"/>
              </a:ext>
            </a:extLst>
          </p:cNvPr>
          <p:cNvSpPr txBox="1"/>
          <p:nvPr/>
        </p:nvSpPr>
        <p:spPr>
          <a:xfrm>
            <a:off x="820582" y="2690513"/>
            <a:ext cx="2238842" cy="1200329"/>
          </a:xfrm>
          <a:prstGeom prst="rect">
            <a:avLst/>
          </a:prstGeom>
          <a:noFill/>
        </p:spPr>
        <p:txBody>
          <a:bodyPr wrap="square" rtlCol="0">
            <a:spAutoFit/>
          </a:bodyPr>
          <a:lstStyle/>
          <a:p>
            <a:pPr algn="r"/>
            <a:r>
              <a:rPr lang="en-GB" sz="2400" b="1" dirty="0">
                <a:solidFill>
                  <a:schemeClr val="accent3"/>
                </a:solidFill>
              </a:rPr>
              <a:t>Active Kids, </a:t>
            </a:r>
          </a:p>
          <a:p>
            <a:pPr algn="r"/>
            <a:r>
              <a:rPr lang="en-GB" sz="2400" b="1" dirty="0">
                <a:solidFill>
                  <a:schemeClr val="accent3"/>
                </a:solidFill>
              </a:rPr>
              <a:t>Healthy </a:t>
            </a:r>
          </a:p>
          <a:p>
            <a:pPr algn="r"/>
            <a:r>
              <a:rPr lang="en-GB" sz="2400" b="1" dirty="0">
                <a:solidFill>
                  <a:schemeClr val="accent3"/>
                </a:solidFill>
              </a:rPr>
              <a:t>Community </a:t>
            </a:r>
            <a:endParaRPr lang="en-US" sz="2400" b="1" dirty="0">
              <a:solidFill>
                <a:schemeClr val="accent3"/>
              </a:solidFill>
            </a:endParaRPr>
          </a:p>
        </p:txBody>
      </p:sp>
    </p:spTree>
    <p:extLst>
      <p:ext uri="{BB962C8B-B14F-4D97-AF65-F5344CB8AC3E}">
        <p14:creationId xmlns:p14="http://schemas.microsoft.com/office/powerpoint/2010/main" val="124728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erson standing in front of a group of people posing for the camera&#10;&#10;Description generated with very high confidence">
            <a:extLst>
              <a:ext uri="{FF2B5EF4-FFF2-40B4-BE49-F238E27FC236}">
                <a16:creationId xmlns:a16="http://schemas.microsoft.com/office/drawing/2014/main" id="{0D5D642D-55FC-47BB-ABDC-3C4BDF66651E}"/>
              </a:ext>
            </a:extLst>
          </p:cNvPr>
          <p:cNvPicPr>
            <a:picLocks noGrp="1" noChangeAspect="1"/>
          </p:cNvPicPr>
          <p:nvPr>
            <p:ph sz="half" idx="2"/>
          </p:nvPr>
        </p:nvPicPr>
        <p:blipFill rotWithShape="1">
          <a:blip r:embed="rId3" cstate="screen">
            <a:alphaModFix/>
            <a:extLst>
              <a:ext uri="{28A0092B-C50C-407E-A947-70E740481C1C}">
                <a14:useLocalDpi xmlns:a14="http://schemas.microsoft.com/office/drawing/2010/main"/>
              </a:ext>
            </a:extLst>
          </a:blip>
          <a:srcRect/>
          <a:stretch/>
        </p:blipFill>
        <p:spPr>
          <a:xfrm>
            <a:off x="6021421" y="1"/>
            <a:ext cx="6170579" cy="6858000"/>
          </a:xfrm>
          <a:prstGeom prst="rect">
            <a:avLst/>
          </a:prstGeom>
        </p:spPr>
      </p:pic>
      <p:sp>
        <p:nvSpPr>
          <p:cNvPr id="2" name="Title 1">
            <a:extLst>
              <a:ext uri="{FF2B5EF4-FFF2-40B4-BE49-F238E27FC236}">
                <a16:creationId xmlns:a16="http://schemas.microsoft.com/office/drawing/2014/main" id="{EA55B3F6-7432-4BC6-97F7-E22C59457A03}"/>
              </a:ext>
            </a:extLst>
          </p:cNvPr>
          <p:cNvSpPr>
            <a:spLocks noGrp="1"/>
          </p:cNvSpPr>
          <p:nvPr>
            <p:ph type="title"/>
          </p:nvPr>
        </p:nvSpPr>
        <p:spPr>
          <a:xfrm>
            <a:off x="714771" y="0"/>
            <a:ext cx="5070100" cy="1559412"/>
          </a:xfrm>
          <a:noFill/>
        </p:spPr>
        <p:txBody>
          <a:bodyPr vert="horz" lIns="91440" tIns="45720" rIns="91440" bIns="45720" rtlCol="0" anchor="b">
            <a:normAutofit/>
          </a:bodyPr>
          <a:lstStyle/>
          <a:p>
            <a:r>
              <a:rPr lang="en-US" dirty="0"/>
              <a:t>Administration</a:t>
            </a:r>
          </a:p>
        </p:txBody>
      </p:sp>
      <p:sp>
        <p:nvSpPr>
          <p:cNvPr id="3" name="Content Placeholder 2">
            <a:extLst>
              <a:ext uri="{FF2B5EF4-FFF2-40B4-BE49-F238E27FC236}">
                <a16:creationId xmlns:a16="http://schemas.microsoft.com/office/drawing/2014/main" id="{B262859F-DCAA-4E35-A95B-721A6C8333CF}"/>
              </a:ext>
            </a:extLst>
          </p:cNvPr>
          <p:cNvSpPr>
            <a:spLocks noGrp="1"/>
          </p:cNvSpPr>
          <p:nvPr>
            <p:ph sz="half" idx="1"/>
          </p:nvPr>
        </p:nvSpPr>
        <p:spPr>
          <a:xfrm>
            <a:off x="495657" y="2409915"/>
            <a:ext cx="5275038" cy="3939610"/>
          </a:xfrm>
        </p:spPr>
        <p:txBody>
          <a:bodyPr vert="horz" lIns="91440" tIns="45720" rIns="91440" bIns="45720" rtlCol="0" anchor="ctr">
            <a:normAutofit fontScale="92500"/>
          </a:bodyPr>
          <a:lstStyle/>
          <a:p>
            <a:r>
              <a:rPr lang="en-US" sz="2400" dirty="0"/>
              <a:t>Attendance at Working Group Meetings</a:t>
            </a:r>
          </a:p>
          <a:p>
            <a:r>
              <a:rPr lang="en-US" sz="2400" dirty="0"/>
              <a:t>Creation of the Mayor’s Advisory Group on Community Use of Public Spaces </a:t>
            </a:r>
          </a:p>
          <a:p>
            <a:pPr lvl="1"/>
            <a:r>
              <a:rPr lang="en-US" sz="2200" dirty="0"/>
              <a:t>Electronic registration</a:t>
            </a:r>
          </a:p>
          <a:p>
            <a:pPr lvl="1"/>
            <a:r>
              <a:rPr lang="en-US" sz="2200" dirty="0"/>
              <a:t>Fees and waivers</a:t>
            </a:r>
          </a:p>
          <a:p>
            <a:pPr lvl="1"/>
            <a:r>
              <a:rPr lang="en-US" sz="2200" dirty="0"/>
              <a:t>Hours of Operation   </a:t>
            </a:r>
          </a:p>
          <a:p>
            <a:pPr lvl="1"/>
            <a:r>
              <a:rPr lang="en-US" sz="2200" dirty="0"/>
              <a:t>Accessibility to DC Public Schools</a:t>
            </a:r>
          </a:p>
          <a:p>
            <a:r>
              <a:rPr lang="en-US" sz="2400" dirty="0"/>
              <a:t>Working Group member appointed to the Advisory Group</a:t>
            </a:r>
          </a:p>
        </p:txBody>
      </p:sp>
    </p:spTree>
    <p:extLst>
      <p:ext uri="{BB962C8B-B14F-4D97-AF65-F5344CB8AC3E}">
        <p14:creationId xmlns:p14="http://schemas.microsoft.com/office/powerpoint/2010/main" val="425628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C074D6-25ED-4FD9-B2A0-B984DD349FBD}"/>
              </a:ext>
            </a:extLst>
          </p:cNvPr>
          <p:cNvSpPr>
            <a:spLocks noGrp="1"/>
          </p:cNvSpPr>
          <p:nvPr>
            <p:ph type="title"/>
          </p:nvPr>
        </p:nvSpPr>
        <p:spPr/>
        <p:txBody>
          <a:bodyPr/>
          <a:lstStyle/>
          <a:p>
            <a:r>
              <a:rPr lang="en-GB" dirty="0"/>
              <a:t>Legislation</a:t>
            </a:r>
            <a:endParaRPr lang="en-US" dirty="0"/>
          </a:p>
        </p:txBody>
      </p:sp>
      <p:sp>
        <p:nvSpPr>
          <p:cNvPr id="7" name="Content Placeholder 6">
            <a:extLst>
              <a:ext uri="{FF2B5EF4-FFF2-40B4-BE49-F238E27FC236}">
                <a16:creationId xmlns:a16="http://schemas.microsoft.com/office/drawing/2014/main" id="{29FE9720-5B35-416C-80B2-C7F3287DEB4A}"/>
              </a:ext>
            </a:extLst>
          </p:cNvPr>
          <p:cNvSpPr>
            <a:spLocks noGrp="1"/>
          </p:cNvSpPr>
          <p:nvPr>
            <p:ph idx="1"/>
          </p:nvPr>
        </p:nvSpPr>
        <p:spPr>
          <a:xfrm>
            <a:off x="458789" y="2309837"/>
            <a:ext cx="6078197" cy="4188525"/>
          </a:xfrm>
        </p:spPr>
        <p:txBody>
          <a:bodyPr>
            <a:normAutofit fontScale="92500" lnSpcReduction="10000"/>
          </a:bodyPr>
          <a:lstStyle/>
          <a:p>
            <a:pPr lvl="0"/>
            <a:r>
              <a:rPr lang="en-US" dirty="0"/>
              <a:t>Working Group members testified and presented report to DC Council</a:t>
            </a:r>
          </a:p>
          <a:p>
            <a:r>
              <a:rPr lang="en-US" dirty="0"/>
              <a:t>Legislators combine three bills into B22-613, the Ensuring Community Access to Recreational Space Act of 2017 that would: </a:t>
            </a:r>
            <a:endParaRPr lang="en-US" sz="1600" dirty="0"/>
          </a:p>
          <a:p>
            <a:pPr lvl="1"/>
            <a:r>
              <a:rPr lang="en-US" dirty="0"/>
              <a:t>Standardized process for online shared use applications </a:t>
            </a:r>
          </a:p>
          <a:p>
            <a:pPr lvl="1"/>
            <a:r>
              <a:rPr lang="en-US" dirty="0"/>
              <a:t>Return 75% of permit fees back to the schools to cover the costs associated with use of the fields and facilities</a:t>
            </a:r>
            <a:endParaRPr lang="en-US" sz="1400" dirty="0"/>
          </a:p>
          <a:p>
            <a:pPr lvl="1"/>
            <a:r>
              <a:rPr lang="en-US" dirty="0"/>
              <a:t>Create a system for CBOs from underserved neighborhoods to apply for fee waivers, to cover their costs, and to ensure access to facilities</a:t>
            </a:r>
            <a:endParaRPr lang="en-US" sz="1400" dirty="0"/>
          </a:p>
          <a:p>
            <a:pPr lvl="1"/>
            <a:r>
              <a:rPr lang="en-US" dirty="0"/>
              <a:t>Formalize and establish the community use task force</a:t>
            </a:r>
          </a:p>
          <a:p>
            <a:r>
              <a:rPr lang="en-US" dirty="0"/>
              <a:t>Committee on Transportation and Commerce approved B22-613 on September 9 and DC Council approved it October 16.</a:t>
            </a:r>
          </a:p>
        </p:txBody>
      </p:sp>
      <p:pic>
        <p:nvPicPr>
          <p:cNvPr id="3" name="Picture 2" descr="A screenshot of text&#10;&#10;Description generated with very high confidence">
            <a:extLst>
              <a:ext uri="{FF2B5EF4-FFF2-40B4-BE49-F238E27FC236}">
                <a16:creationId xmlns:a16="http://schemas.microsoft.com/office/drawing/2014/main" id="{C1DD760C-F3E5-49C1-8113-7E4410F9B1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3515" y="0"/>
            <a:ext cx="5278485" cy="6858000"/>
          </a:xfrm>
          <a:prstGeom prst="rect">
            <a:avLst/>
          </a:prstGeom>
        </p:spPr>
      </p:pic>
    </p:spTree>
    <p:extLst>
      <p:ext uri="{BB962C8B-B14F-4D97-AF65-F5344CB8AC3E}">
        <p14:creationId xmlns:p14="http://schemas.microsoft.com/office/powerpoint/2010/main" val="1356379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4E131-C504-4914-B6FB-C1F881C87347}"/>
              </a:ext>
            </a:extLst>
          </p:cNvPr>
          <p:cNvSpPr>
            <a:spLocks noGrp="1"/>
          </p:cNvSpPr>
          <p:nvPr>
            <p:ph type="title"/>
          </p:nvPr>
        </p:nvSpPr>
        <p:spPr>
          <a:xfrm>
            <a:off x="810000" y="447188"/>
            <a:ext cx="10571998" cy="970450"/>
          </a:xfrm>
        </p:spPr>
        <p:txBody>
          <a:bodyPr>
            <a:normAutofit/>
          </a:bodyPr>
          <a:lstStyle/>
          <a:p>
            <a:r>
              <a:rPr lang="en-GB" dirty="0"/>
              <a:t>Lessons Learned</a:t>
            </a:r>
            <a:endParaRPr lang="en-US" dirty="0"/>
          </a:p>
        </p:txBody>
      </p:sp>
      <p:pic>
        <p:nvPicPr>
          <p:cNvPr id="7" name="Graphic 6" descr="Head with Gears">
            <a:extLst>
              <a:ext uri="{FF2B5EF4-FFF2-40B4-BE49-F238E27FC236}">
                <a16:creationId xmlns:a16="http://schemas.microsoft.com/office/drawing/2014/main" id="{397C4D05-0216-455C-82E7-451D2392394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2771" y="2531134"/>
            <a:ext cx="3761544" cy="3761544"/>
          </a:xfrm>
          <a:prstGeom prst="roundRect">
            <a:avLst>
              <a:gd name="adj" fmla="val 3876"/>
            </a:avLst>
          </a:prstGeom>
          <a:ln>
            <a:solidFill>
              <a:schemeClr val="accent1"/>
            </a:solidFill>
          </a:ln>
          <a:effectLst/>
        </p:spPr>
      </p:pic>
      <p:sp>
        <p:nvSpPr>
          <p:cNvPr id="3" name="Content Placeholder 2">
            <a:extLst>
              <a:ext uri="{FF2B5EF4-FFF2-40B4-BE49-F238E27FC236}">
                <a16:creationId xmlns:a16="http://schemas.microsoft.com/office/drawing/2014/main" id="{5199F7DB-0D1E-4C76-B41B-3C24DE46C746}"/>
              </a:ext>
            </a:extLst>
          </p:cNvPr>
          <p:cNvSpPr>
            <a:spLocks noGrp="1"/>
          </p:cNvSpPr>
          <p:nvPr>
            <p:ph idx="1"/>
          </p:nvPr>
        </p:nvSpPr>
        <p:spPr>
          <a:xfrm>
            <a:off x="4456029" y="2413000"/>
            <a:ext cx="7214755" cy="3997812"/>
          </a:xfrm>
        </p:spPr>
        <p:txBody>
          <a:bodyPr>
            <a:normAutofit/>
          </a:bodyPr>
          <a:lstStyle/>
          <a:p>
            <a:pPr lvl="0"/>
            <a:r>
              <a:rPr lang="en-US" sz="2000" dirty="0"/>
              <a:t>Engage government agencies, recreational professionals, school-based organizations, and residents that provide diverse perspectives</a:t>
            </a:r>
          </a:p>
          <a:p>
            <a:r>
              <a:rPr lang="en-US" sz="2000" dirty="0"/>
              <a:t>Plan an administrative solution as well as legislative tactics</a:t>
            </a:r>
          </a:p>
          <a:p>
            <a:r>
              <a:rPr lang="en-US" sz="2000" dirty="0"/>
              <a:t>Plan for several iterations of legislation and pick the best person to introduce bill</a:t>
            </a:r>
          </a:p>
          <a:p>
            <a:pPr lvl="0"/>
            <a:r>
              <a:rPr lang="en-US" sz="2000" dirty="0"/>
              <a:t>Provide adequate time to achieve objectives and sustain community engagement </a:t>
            </a:r>
          </a:p>
          <a:p>
            <a:pPr lvl="0"/>
            <a:r>
              <a:rPr lang="en-US" sz="2000" dirty="0"/>
              <a:t>Incorporate plans for implementing legislation and promoting physical activity and shared use agreements </a:t>
            </a:r>
          </a:p>
        </p:txBody>
      </p:sp>
    </p:spTree>
    <p:extLst>
      <p:ext uri="{BB962C8B-B14F-4D97-AF65-F5344CB8AC3E}">
        <p14:creationId xmlns:p14="http://schemas.microsoft.com/office/powerpoint/2010/main" val="2297245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0E23C-6E33-4825-AA00-CED73C604CB3}"/>
              </a:ext>
            </a:extLst>
          </p:cNvPr>
          <p:cNvSpPr>
            <a:spLocks noGrp="1"/>
          </p:cNvSpPr>
          <p:nvPr>
            <p:ph type="title"/>
          </p:nvPr>
        </p:nvSpPr>
        <p:spPr/>
        <p:txBody>
          <a:bodyPr/>
          <a:lstStyle/>
          <a:p>
            <a:r>
              <a:rPr lang="en-GB" sz="4400" dirty="0"/>
              <a:t>Presenter Disclosures</a:t>
            </a:r>
            <a:endParaRPr lang="en-US" sz="4400" dirty="0"/>
          </a:p>
        </p:txBody>
      </p:sp>
      <p:sp>
        <p:nvSpPr>
          <p:cNvPr id="3" name="Content Placeholder 2">
            <a:extLst>
              <a:ext uri="{FF2B5EF4-FFF2-40B4-BE49-F238E27FC236}">
                <a16:creationId xmlns:a16="http://schemas.microsoft.com/office/drawing/2014/main" id="{A908854F-EB6E-42A7-9D16-43077E3F0622}"/>
              </a:ext>
            </a:extLst>
          </p:cNvPr>
          <p:cNvSpPr>
            <a:spLocks noGrp="1"/>
          </p:cNvSpPr>
          <p:nvPr>
            <p:ph idx="1"/>
          </p:nvPr>
        </p:nvSpPr>
        <p:spPr>
          <a:xfrm>
            <a:off x="818712" y="3208629"/>
            <a:ext cx="10554574" cy="2993678"/>
          </a:xfrm>
        </p:spPr>
        <p:txBody>
          <a:bodyPr>
            <a:normAutofit/>
          </a:bodyPr>
          <a:lstStyle/>
          <a:p>
            <a:r>
              <a:rPr lang="en-US" sz="3000" dirty="0"/>
              <a:t>The following personal financial relationships with commercial interests relevant to this presentation existed during the past 12 months:</a:t>
            </a:r>
          </a:p>
          <a:p>
            <a:pPr lvl="1"/>
            <a:r>
              <a:rPr lang="en-GB" sz="2800" dirty="0"/>
              <a:t>Robert Wood Johnson Foundation Voice for Healthy Kids</a:t>
            </a:r>
          </a:p>
          <a:p>
            <a:pPr lvl="1"/>
            <a:r>
              <a:rPr lang="en-GB" sz="2800" dirty="0"/>
              <a:t>American Heart Association – Mid-Atlantic Affiliate</a:t>
            </a:r>
            <a:endParaRPr lang="en-US" sz="2800" dirty="0"/>
          </a:p>
        </p:txBody>
      </p:sp>
      <p:sp>
        <p:nvSpPr>
          <p:cNvPr id="4" name="TextBox 3">
            <a:extLst>
              <a:ext uri="{FF2B5EF4-FFF2-40B4-BE49-F238E27FC236}">
                <a16:creationId xmlns:a16="http://schemas.microsoft.com/office/drawing/2014/main" id="{4B96FC39-643A-4068-98C4-B24C3D333232}"/>
              </a:ext>
            </a:extLst>
          </p:cNvPr>
          <p:cNvSpPr txBox="1"/>
          <p:nvPr/>
        </p:nvSpPr>
        <p:spPr>
          <a:xfrm>
            <a:off x="2697479" y="2416827"/>
            <a:ext cx="6797040" cy="584775"/>
          </a:xfrm>
          <a:prstGeom prst="rect">
            <a:avLst/>
          </a:prstGeom>
          <a:noFill/>
        </p:spPr>
        <p:txBody>
          <a:bodyPr wrap="square" rtlCol="0">
            <a:spAutoFit/>
          </a:bodyPr>
          <a:lstStyle/>
          <a:p>
            <a:pPr algn="ctr"/>
            <a:r>
              <a:rPr lang="en-US" sz="3200" b="1" dirty="0">
                <a:solidFill>
                  <a:schemeClr val="accent2"/>
                </a:solidFill>
              </a:rPr>
              <a:t>Nancy Chapman, MPH, RD</a:t>
            </a:r>
          </a:p>
        </p:txBody>
      </p:sp>
    </p:spTree>
    <p:extLst>
      <p:ext uri="{BB962C8B-B14F-4D97-AF65-F5344CB8AC3E}">
        <p14:creationId xmlns:p14="http://schemas.microsoft.com/office/powerpoint/2010/main" val="162103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C074D6-25ED-4FD9-B2A0-B984DD349FBD}"/>
              </a:ext>
            </a:extLst>
          </p:cNvPr>
          <p:cNvSpPr>
            <a:spLocks noGrp="1"/>
          </p:cNvSpPr>
          <p:nvPr>
            <p:ph type="title"/>
          </p:nvPr>
        </p:nvSpPr>
        <p:spPr/>
        <p:txBody>
          <a:bodyPr/>
          <a:lstStyle/>
          <a:p>
            <a:r>
              <a:rPr lang="en-GB" dirty="0"/>
              <a:t>Conclusion</a:t>
            </a:r>
            <a:endParaRPr lang="en-US" dirty="0"/>
          </a:p>
        </p:txBody>
      </p:sp>
      <p:sp>
        <p:nvSpPr>
          <p:cNvPr id="7" name="Content Placeholder 6">
            <a:extLst>
              <a:ext uri="{FF2B5EF4-FFF2-40B4-BE49-F238E27FC236}">
                <a16:creationId xmlns:a16="http://schemas.microsoft.com/office/drawing/2014/main" id="{29FE9720-5B35-416C-80B2-C7F3287DEB4A}"/>
              </a:ext>
            </a:extLst>
          </p:cNvPr>
          <p:cNvSpPr>
            <a:spLocks noGrp="1"/>
          </p:cNvSpPr>
          <p:nvPr>
            <p:ph idx="1"/>
          </p:nvPr>
        </p:nvSpPr>
        <p:spPr>
          <a:xfrm>
            <a:off x="458789" y="2309837"/>
            <a:ext cx="5796095" cy="4188525"/>
          </a:xfrm>
        </p:spPr>
        <p:txBody>
          <a:bodyPr>
            <a:normAutofit/>
          </a:bodyPr>
          <a:lstStyle/>
          <a:p>
            <a:pPr>
              <a:lnSpc>
                <a:spcPct val="90000"/>
              </a:lnSpc>
            </a:pPr>
            <a:r>
              <a:rPr lang="en-US" sz="2200" dirty="0"/>
              <a:t>Compelling data on inequity of access to recreational facilities and engaging communications persuaded DC Council and Mayor to formulate specific policies that correct inaccessibility to school facilities and increase numbers of individuals being physically active in underserved neighborhoods.</a:t>
            </a:r>
          </a:p>
          <a:p>
            <a:pPr>
              <a:lnSpc>
                <a:spcPct val="90000"/>
              </a:lnSpc>
            </a:pPr>
            <a:r>
              <a:rPr lang="en-US" sz="2200" dirty="0"/>
              <a:t>Connecting the community and stakeholders early empowers a broad group of residents to construct and advocate for changes their community both needs and wants.  </a:t>
            </a:r>
          </a:p>
        </p:txBody>
      </p:sp>
      <p:pic>
        <p:nvPicPr>
          <p:cNvPr id="4" name="Picture 3" descr="A group of young men playing a game of football&#10;&#10;Description generated with high confidence">
            <a:extLst>
              <a:ext uri="{FF2B5EF4-FFF2-40B4-BE49-F238E27FC236}">
                <a16:creationId xmlns:a16="http://schemas.microsoft.com/office/drawing/2014/main" id="{13998E61-4CA5-4337-8E29-4EC3C7AE44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84588" y="2475207"/>
            <a:ext cx="5678260" cy="3701009"/>
          </a:xfrm>
          <a:prstGeom prst="rect">
            <a:avLst/>
          </a:prstGeom>
        </p:spPr>
      </p:pic>
    </p:spTree>
    <p:extLst>
      <p:ext uri="{BB962C8B-B14F-4D97-AF65-F5344CB8AC3E}">
        <p14:creationId xmlns:p14="http://schemas.microsoft.com/office/powerpoint/2010/main" val="3622543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 Shared </a:t>
            </a:r>
            <a:r>
              <a:rPr lang="en-US" dirty="0"/>
              <a:t>Use Working Group Members</a:t>
            </a:r>
          </a:p>
        </p:txBody>
      </p:sp>
      <p:graphicFrame>
        <p:nvGraphicFramePr>
          <p:cNvPr id="3" name="Table 2">
            <a:extLst>
              <a:ext uri="{FF2B5EF4-FFF2-40B4-BE49-F238E27FC236}">
                <a16:creationId xmlns:a16="http://schemas.microsoft.com/office/drawing/2014/main" id="{84C32490-5DBC-4A9D-B31C-73FB7C3D4240}"/>
              </a:ext>
            </a:extLst>
          </p:cNvPr>
          <p:cNvGraphicFramePr>
            <a:graphicFrameLocks noGrp="1"/>
          </p:cNvGraphicFramePr>
          <p:nvPr>
            <p:extLst>
              <p:ext uri="{D42A27DB-BD31-4B8C-83A1-F6EECF244321}">
                <p14:modId xmlns:p14="http://schemas.microsoft.com/office/powerpoint/2010/main" val="3621303106"/>
              </p:ext>
            </p:extLst>
          </p:nvPr>
        </p:nvGraphicFramePr>
        <p:xfrm>
          <a:off x="810001" y="2423604"/>
          <a:ext cx="10571997" cy="4061334"/>
        </p:xfrm>
        <a:graphic>
          <a:graphicData uri="http://schemas.openxmlformats.org/drawingml/2006/table">
            <a:tbl>
              <a:tblPr firstRow="1" bandRow="1">
                <a:tableStyleId>{5C22544A-7EE6-4342-B048-85BDC9FD1C3A}</a:tableStyleId>
              </a:tblPr>
              <a:tblGrid>
                <a:gridCol w="3304800">
                  <a:extLst>
                    <a:ext uri="{9D8B030D-6E8A-4147-A177-3AD203B41FA5}">
                      <a16:colId xmlns:a16="http://schemas.microsoft.com/office/drawing/2014/main" val="2370649307"/>
                    </a:ext>
                  </a:extLst>
                </a:gridCol>
                <a:gridCol w="3398519">
                  <a:extLst>
                    <a:ext uri="{9D8B030D-6E8A-4147-A177-3AD203B41FA5}">
                      <a16:colId xmlns:a16="http://schemas.microsoft.com/office/drawing/2014/main" val="2750441280"/>
                    </a:ext>
                  </a:extLst>
                </a:gridCol>
                <a:gridCol w="3868678">
                  <a:extLst>
                    <a:ext uri="{9D8B030D-6E8A-4147-A177-3AD203B41FA5}">
                      <a16:colId xmlns:a16="http://schemas.microsoft.com/office/drawing/2014/main" val="2701866988"/>
                    </a:ext>
                  </a:extLst>
                </a:gridCol>
              </a:tblGrid>
              <a:tr h="499238">
                <a:tc gridSpan="2">
                  <a:txBody>
                    <a:bodyPr/>
                    <a:lstStyle/>
                    <a:p>
                      <a:pPr algn="ctr"/>
                      <a:r>
                        <a:rPr lang="en-US" sz="2000" dirty="0">
                          <a:latin typeface="+mj-lt"/>
                        </a:rPr>
                        <a:t>Community-Based Organizations </a:t>
                      </a:r>
                    </a:p>
                  </a:txBody>
                  <a:tcPr>
                    <a:solidFill>
                      <a:schemeClr val="accent2"/>
                    </a:solidFill>
                  </a:tcPr>
                </a:tc>
                <a:tc hMerge="1">
                  <a:txBody>
                    <a:bodyPr/>
                    <a:lstStyle/>
                    <a:p>
                      <a:endParaRPr lang="en-US" dirty="0"/>
                    </a:p>
                  </a:txBody>
                  <a:tcPr/>
                </a:tc>
                <a:tc>
                  <a:txBody>
                    <a:bodyPr/>
                    <a:lstStyle/>
                    <a:p>
                      <a:pPr algn="ctr"/>
                      <a:r>
                        <a:rPr lang="en-US" sz="2000" dirty="0">
                          <a:latin typeface="+mj-lt"/>
                        </a:rPr>
                        <a:t>DC Government Agencies </a:t>
                      </a:r>
                    </a:p>
                  </a:txBody>
                  <a:tcPr>
                    <a:solidFill>
                      <a:schemeClr val="accent2"/>
                    </a:solidFill>
                  </a:tcPr>
                </a:tc>
                <a:extLst>
                  <a:ext uri="{0D108BD9-81ED-4DB2-BD59-A6C34878D82A}">
                    <a16:rowId xmlns:a16="http://schemas.microsoft.com/office/drawing/2014/main" val="1540718390"/>
                  </a:ext>
                </a:extLst>
              </a:tr>
              <a:tr h="370840">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800" kern="1200" dirty="0">
                          <a:solidFill>
                            <a:schemeClr val="dk1"/>
                          </a:solidFill>
                          <a:effectLst/>
                          <a:latin typeface="+mn-lt"/>
                          <a:ea typeface="+mn-ea"/>
                          <a:cs typeface="+mn-cs"/>
                        </a:rPr>
                        <a:t>Alliance for Healthier Generation</a:t>
                      </a:r>
                      <a:endParaRPr lang="en-US" sz="1800" kern="1200" dirty="0">
                        <a:solidFill>
                          <a:schemeClr val="dk1"/>
                        </a:solidFill>
                        <a:effectLst/>
                        <a:latin typeface="+mn-lt"/>
                        <a:ea typeface="+mn-ea"/>
                        <a:cs typeface="Times New Roman"/>
                      </a:endParaRPr>
                    </a:p>
                  </a:txBody>
                  <a:tcPr marL="66625" marR="66625" marT="0" marB="0" anchor="ct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800" kern="1200" dirty="0">
                          <a:solidFill>
                            <a:schemeClr val="dk1"/>
                          </a:solidFill>
                          <a:effectLst/>
                          <a:latin typeface="+mn-lt"/>
                          <a:ea typeface="+mn-ea"/>
                          <a:cs typeface="+mn-cs"/>
                        </a:rPr>
                        <a:t>District Sports</a:t>
                      </a:r>
                      <a:endParaRPr lang="en-US" sz="1800" kern="1200" dirty="0">
                        <a:solidFill>
                          <a:schemeClr val="dk1"/>
                        </a:solidFill>
                        <a:effectLst/>
                        <a:latin typeface="+mn-lt"/>
                        <a:ea typeface="+mn-ea"/>
                        <a:cs typeface="Times New Roman"/>
                      </a:endParaRPr>
                    </a:p>
                  </a:txBody>
                  <a:tcPr marL="66625" marR="66625" marT="0" marB="0" anchor="ct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800" dirty="0">
                          <a:effectLst/>
                          <a:latin typeface="+mn-lt"/>
                        </a:rPr>
                        <a:t>DC Public</a:t>
                      </a:r>
                      <a:r>
                        <a:rPr lang="en-US" sz="1800" baseline="0" dirty="0">
                          <a:effectLst/>
                          <a:latin typeface="+mn-lt"/>
                        </a:rPr>
                        <a:t> Schools</a:t>
                      </a:r>
                      <a:r>
                        <a:rPr lang="en-US" sz="1800" dirty="0">
                          <a:effectLst/>
                          <a:latin typeface="+mn-lt"/>
                        </a:rPr>
                        <a:t> </a:t>
                      </a:r>
                      <a:endParaRPr lang="en-US" sz="1800" dirty="0">
                        <a:effectLst/>
                        <a:latin typeface="+mn-lt"/>
                        <a:cs typeface="Times New Roman"/>
                      </a:endParaRPr>
                    </a:p>
                  </a:txBody>
                  <a:tcPr marL="66503" marR="66503" marT="0" marB="0" anchor="ctr"/>
                </a:tc>
                <a:extLst>
                  <a:ext uri="{0D108BD9-81ED-4DB2-BD59-A6C34878D82A}">
                    <a16:rowId xmlns:a16="http://schemas.microsoft.com/office/drawing/2014/main" val="2557709383"/>
                  </a:ext>
                </a:extLst>
              </a:tr>
              <a:tr h="370840">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800" kern="1200" dirty="0">
                          <a:solidFill>
                            <a:schemeClr val="dk1"/>
                          </a:solidFill>
                          <a:effectLst/>
                          <a:latin typeface="+mn-lt"/>
                          <a:ea typeface="+mn-ea"/>
                          <a:cs typeface="+mn-cs"/>
                        </a:rPr>
                        <a:t>American Heart Association </a:t>
                      </a:r>
                      <a:endParaRPr lang="en-US" sz="1800" kern="1200" dirty="0">
                        <a:solidFill>
                          <a:schemeClr val="dk1"/>
                        </a:solidFill>
                        <a:effectLst/>
                        <a:latin typeface="+mn-lt"/>
                        <a:ea typeface="+mn-ea"/>
                        <a:cs typeface="Times New Roman"/>
                      </a:endParaRPr>
                    </a:p>
                  </a:txBody>
                  <a:tcPr marL="66625" marR="66625" marT="0" marB="0" anchor="ct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800" kern="1200" dirty="0">
                          <a:solidFill>
                            <a:schemeClr val="dk1"/>
                          </a:solidFill>
                          <a:effectLst/>
                          <a:latin typeface="+mn-lt"/>
                          <a:ea typeface="+mn-ea"/>
                          <a:cs typeface="+mn-cs"/>
                        </a:rPr>
                        <a:t>George Washington University, School of Public Health</a:t>
                      </a:r>
                      <a:endParaRPr lang="en-US" sz="1800" kern="1200" dirty="0">
                        <a:solidFill>
                          <a:schemeClr val="dk1"/>
                        </a:solidFill>
                        <a:effectLst/>
                        <a:latin typeface="+mn-lt"/>
                        <a:ea typeface="+mn-ea"/>
                        <a:cs typeface="Times New Roman"/>
                      </a:endParaRPr>
                    </a:p>
                  </a:txBody>
                  <a:tcPr marL="66625" marR="66625" marT="0" marB="0" anchor="ct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800" dirty="0">
                          <a:effectLst/>
                          <a:latin typeface="+mn-lt"/>
                        </a:rPr>
                        <a:t>Department of Health</a:t>
                      </a:r>
                      <a:endParaRPr lang="en-US" sz="1800" dirty="0">
                        <a:effectLst/>
                        <a:latin typeface="+mn-lt"/>
                        <a:cs typeface="Times New Roman"/>
                      </a:endParaRPr>
                    </a:p>
                  </a:txBody>
                  <a:tcPr marL="66503" marR="66503" marT="0" marB="0" anchor="ctr"/>
                </a:tc>
                <a:extLst>
                  <a:ext uri="{0D108BD9-81ED-4DB2-BD59-A6C34878D82A}">
                    <a16:rowId xmlns:a16="http://schemas.microsoft.com/office/drawing/2014/main" val="4148427803"/>
                  </a:ext>
                </a:extLst>
              </a:tr>
              <a:tr h="370840">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800" kern="1200" dirty="0">
                          <a:solidFill>
                            <a:schemeClr val="dk1"/>
                          </a:solidFill>
                          <a:effectLst/>
                          <a:latin typeface="+mn-lt"/>
                          <a:ea typeface="+mn-ea"/>
                          <a:cs typeface="+mn-cs"/>
                        </a:rPr>
                        <a:t>American Scores</a:t>
                      </a:r>
                      <a:endParaRPr lang="en-US" sz="1800" kern="1200" dirty="0">
                        <a:solidFill>
                          <a:schemeClr val="dk1"/>
                        </a:solidFill>
                        <a:effectLst/>
                        <a:latin typeface="+mn-lt"/>
                        <a:ea typeface="+mn-ea"/>
                        <a:cs typeface="Times New Roman"/>
                      </a:endParaRPr>
                    </a:p>
                  </a:txBody>
                  <a:tcPr marL="66625" marR="66625" marT="0" marB="0" anchor="ct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800" kern="1200" dirty="0">
                          <a:solidFill>
                            <a:schemeClr val="dk1"/>
                          </a:solidFill>
                          <a:effectLst/>
                          <a:latin typeface="+mn-lt"/>
                          <a:ea typeface="+mn-ea"/>
                          <a:cs typeface="+mn-cs"/>
                        </a:rPr>
                        <a:t>Kid power</a:t>
                      </a:r>
                      <a:endParaRPr lang="en-US" sz="1800" kern="1200" dirty="0">
                        <a:solidFill>
                          <a:schemeClr val="dk1"/>
                        </a:solidFill>
                        <a:effectLst/>
                        <a:latin typeface="+mn-lt"/>
                        <a:ea typeface="+mn-ea"/>
                        <a:cs typeface="Times New Roman"/>
                      </a:endParaRPr>
                    </a:p>
                  </a:txBody>
                  <a:tcPr marL="66625" marR="66625" marT="0" marB="0" anchor="ct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800" dirty="0">
                          <a:effectLst/>
                          <a:latin typeface="+mn-lt"/>
                        </a:rPr>
                        <a:t>Department of Parks and Recreation </a:t>
                      </a:r>
                      <a:endParaRPr lang="en-US" sz="1800" dirty="0">
                        <a:effectLst/>
                        <a:latin typeface="+mn-lt"/>
                        <a:cs typeface="Times New Roman"/>
                      </a:endParaRPr>
                    </a:p>
                  </a:txBody>
                  <a:tcPr marL="66503" marR="66503" marT="0" marB="0" anchor="ctr"/>
                </a:tc>
                <a:extLst>
                  <a:ext uri="{0D108BD9-81ED-4DB2-BD59-A6C34878D82A}">
                    <a16:rowId xmlns:a16="http://schemas.microsoft.com/office/drawing/2014/main" val="3204215428"/>
                  </a:ext>
                </a:extLst>
              </a:tr>
              <a:tr h="370840">
                <a:tc>
                  <a:txBody>
                    <a:bodyPr/>
                    <a:lstStyle/>
                    <a:p>
                      <a:pPr>
                        <a:lnSpc>
                          <a:spcPct val="115000"/>
                        </a:lnSpc>
                        <a:spcAft>
                          <a:spcPts val="0"/>
                        </a:spcAft>
                      </a:pPr>
                      <a:r>
                        <a:rPr lang="en-US" sz="1800" dirty="0">
                          <a:effectLst/>
                          <a:latin typeface="+mn-lt"/>
                          <a:cs typeface="Times New Roman"/>
                        </a:rPr>
                        <a:t>BOKS</a:t>
                      </a:r>
                    </a:p>
                  </a:txBody>
                  <a:tcPr marL="66625" marR="66625" marT="0" marB="0" anchor="ct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800" kern="1200" dirty="0">
                          <a:solidFill>
                            <a:schemeClr val="dk1"/>
                          </a:solidFill>
                          <a:effectLst/>
                          <a:latin typeface="+mn-lt"/>
                          <a:ea typeface="+mn-ea"/>
                          <a:cs typeface="+mn-cs"/>
                        </a:rPr>
                        <a:t>National Association of Independent Schools</a:t>
                      </a:r>
                      <a:endParaRPr lang="en-US" sz="1800" kern="1200" dirty="0">
                        <a:solidFill>
                          <a:schemeClr val="dk1"/>
                        </a:solidFill>
                        <a:effectLst/>
                        <a:latin typeface="+mn-lt"/>
                        <a:ea typeface="+mn-ea"/>
                        <a:cs typeface="Times New Roman"/>
                      </a:endParaRPr>
                    </a:p>
                  </a:txBody>
                  <a:tcPr marL="66625" marR="66625" marT="0" marB="0" anchor="ct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800" dirty="0">
                          <a:effectLst/>
                          <a:latin typeface="+mn-lt"/>
                        </a:rPr>
                        <a:t> Office of the City Administrator </a:t>
                      </a:r>
                      <a:endParaRPr lang="en-US" sz="1800" dirty="0">
                        <a:effectLst/>
                        <a:latin typeface="+mn-lt"/>
                        <a:cs typeface="Times New Roman"/>
                      </a:endParaRPr>
                    </a:p>
                    <a:p>
                      <a:pPr marL="0" marR="0" lvl="0" indent="0" algn="l" defTabSz="457200" rtl="0" eaLnBrk="1" fontAlgn="auto" latinLnBrk="0" hangingPunct="1">
                        <a:lnSpc>
                          <a:spcPct val="115000"/>
                        </a:lnSpc>
                        <a:spcBef>
                          <a:spcPts val="0"/>
                        </a:spcBef>
                        <a:spcAft>
                          <a:spcPts val="0"/>
                        </a:spcAft>
                        <a:buClrTx/>
                        <a:buSzTx/>
                        <a:buFontTx/>
                        <a:buNone/>
                        <a:tabLst/>
                        <a:defRPr/>
                      </a:pPr>
                      <a:endParaRPr lang="en-US" sz="1800" dirty="0">
                        <a:effectLst/>
                        <a:latin typeface="+mn-lt"/>
                        <a:cs typeface="Times New Roman"/>
                      </a:endParaRPr>
                    </a:p>
                  </a:txBody>
                  <a:tcPr marL="66503" marR="66503" marT="0" marB="0" anchor="ctr"/>
                </a:tc>
                <a:extLst>
                  <a:ext uri="{0D108BD9-81ED-4DB2-BD59-A6C34878D82A}">
                    <a16:rowId xmlns:a16="http://schemas.microsoft.com/office/drawing/2014/main" val="773699477"/>
                  </a:ext>
                </a:extLst>
              </a:tr>
              <a:tr h="370840">
                <a:tc>
                  <a:txBody>
                    <a:bodyPr/>
                    <a:lstStyle/>
                    <a:p>
                      <a:pPr>
                        <a:lnSpc>
                          <a:spcPct val="115000"/>
                        </a:lnSpc>
                        <a:spcAft>
                          <a:spcPts val="0"/>
                        </a:spcAft>
                      </a:pPr>
                      <a:r>
                        <a:rPr lang="en-US" sz="1800" dirty="0">
                          <a:effectLst/>
                          <a:latin typeface="+mn-lt"/>
                        </a:rPr>
                        <a:t>But On Loved Diamonds </a:t>
                      </a:r>
                      <a:endParaRPr lang="en-US" sz="1800" dirty="0">
                        <a:effectLst/>
                        <a:latin typeface="+mn-lt"/>
                        <a:cs typeface="Times New Roman"/>
                      </a:endParaRPr>
                    </a:p>
                  </a:txBody>
                  <a:tcPr marL="66625" marR="66625" marT="0" marB="0" anchor="ctr"/>
                </a:tc>
                <a:tc>
                  <a:txBody>
                    <a:bodyPr/>
                    <a:lstStyle/>
                    <a:p>
                      <a:pPr>
                        <a:lnSpc>
                          <a:spcPct val="115000"/>
                        </a:lnSpc>
                        <a:spcAft>
                          <a:spcPts val="0"/>
                        </a:spcAft>
                      </a:pPr>
                      <a:r>
                        <a:rPr lang="en-US" sz="1800" dirty="0">
                          <a:effectLst/>
                          <a:latin typeface="+mn-lt"/>
                        </a:rPr>
                        <a:t>United Social Sports</a:t>
                      </a:r>
                      <a:endParaRPr lang="en-US" sz="1800" dirty="0">
                        <a:effectLst/>
                        <a:latin typeface="+mn-lt"/>
                        <a:cs typeface="Times New Roman"/>
                      </a:endParaRPr>
                    </a:p>
                  </a:txBody>
                  <a:tcPr marL="66625" marR="66625" marT="0" marB="0" anchor="ct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800" dirty="0">
                          <a:effectLst/>
                          <a:latin typeface="+mn-lt"/>
                        </a:rPr>
                        <a:t>Office of the Deputy Mayor for Education </a:t>
                      </a:r>
                      <a:endParaRPr lang="en-US" sz="1800" dirty="0">
                        <a:effectLst/>
                        <a:latin typeface="+mn-lt"/>
                        <a:cs typeface="Times New Roman"/>
                      </a:endParaRPr>
                    </a:p>
                  </a:txBody>
                  <a:tcPr marL="66503" marR="66503" marT="0" marB="0" anchor="ctr"/>
                </a:tc>
                <a:extLst>
                  <a:ext uri="{0D108BD9-81ED-4DB2-BD59-A6C34878D82A}">
                    <a16:rowId xmlns:a16="http://schemas.microsoft.com/office/drawing/2014/main" val="238914311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DC Alliance for Youth Advocates</a:t>
                      </a:r>
                      <a:endParaRPr lang="en-US" sz="1800" kern="1200" dirty="0">
                        <a:solidFill>
                          <a:schemeClr val="dk1"/>
                        </a:solidFill>
                        <a:effectLst/>
                        <a:latin typeface="+mn-lt"/>
                        <a:ea typeface="+mn-ea"/>
                        <a:cs typeface="Times New Roman"/>
                      </a:endParaRPr>
                    </a:p>
                  </a:txBody>
                  <a:tcPr marL="66625" marR="66625" marT="0" marB="0" anchor="ct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800" kern="1200" dirty="0">
                          <a:solidFill>
                            <a:schemeClr val="dk1"/>
                          </a:solidFill>
                          <a:effectLst/>
                          <a:latin typeface="+mn-lt"/>
                          <a:ea typeface="+mn-ea"/>
                          <a:cs typeface="+mn-cs"/>
                        </a:rPr>
                        <a:t>YMCA</a:t>
                      </a:r>
                      <a:endParaRPr lang="en-US" sz="1800" kern="1200" dirty="0">
                        <a:solidFill>
                          <a:schemeClr val="dk1"/>
                        </a:solidFill>
                        <a:effectLst/>
                        <a:latin typeface="+mn-lt"/>
                        <a:ea typeface="+mn-ea"/>
                        <a:cs typeface="Times New Roman"/>
                      </a:endParaRPr>
                    </a:p>
                  </a:txBody>
                  <a:tcPr marL="66625" marR="66625" marT="0" marB="0" anchor="ct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800" dirty="0">
                          <a:effectLst/>
                          <a:latin typeface="+mn-lt"/>
                        </a:rPr>
                        <a:t>Office of Planning</a:t>
                      </a:r>
                      <a:endParaRPr lang="en-US" sz="1800" dirty="0">
                        <a:effectLst/>
                        <a:latin typeface="+mn-lt"/>
                        <a:cs typeface="Times New Roman"/>
                      </a:endParaRPr>
                    </a:p>
                  </a:txBody>
                  <a:tcPr marL="66503" marR="66503" marT="0" marB="0" anchor="ctr"/>
                </a:tc>
                <a:extLst>
                  <a:ext uri="{0D108BD9-81ED-4DB2-BD59-A6C34878D82A}">
                    <a16:rowId xmlns:a16="http://schemas.microsoft.com/office/drawing/2014/main" val="3329920256"/>
                  </a:ext>
                </a:extLst>
              </a:tr>
              <a:tr h="370840">
                <a:tc>
                  <a:txBody>
                    <a:bodyPr/>
                    <a:lstStyle/>
                    <a:p>
                      <a:pPr>
                        <a:lnSpc>
                          <a:spcPct val="115000"/>
                        </a:lnSpc>
                        <a:spcAft>
                          <a:spcPts val="0"/>
                        </a:spcAft>
                      </a:pPr>
                      <a:r>
                        <a:rPr lang="en-US" sz="1800" dirty="0">
                          <a:effectLst/>
                          <a:latin typeface="+mn-lt"/>
                        </a:rPr>
                        <a:t>District Dance</a:t>
                      </a:r>
                      <a:endParaRPr lang="en-US" sz="1800" dirty="0">
                        <a:effectLst/>
                        <a:latin typeface="+mn-lt"/>
                        <a:cs typeface="Times New Roman"/>
                      </a:endParaRPr>
                    </a:p>
                  </a:txBody>
                  <a:tcPr marL="66625" marR="66625" marT="0" marB="0" anchor="ct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800" kern="1200" dirty="0">
                          <a:solidFill>
                            <a:schemeClr val="dk1"/>
                          </a:solidFill>
                          <a:effectLst/>
                          <a:latin typeface="+mn-lt"/>
                          <a:ea typeface="+mn-ea"/>
                          <a:cs typeface="+mn-cs"/>
                        </a:rPr>
                        <a:t>Young Women’s Project</a:t>
                      </a:r>
                      <a:endParaRPr lang="en-US" sz="1800" kern="1200" dirty="0">
                        <a:solidFill>
                          <a:schemeClr val="dk1"/>
                        </a:solidFill>
                        <a:effectLst/>
                        <a:latin typeface="+mn-lt"/>
                        <a:ea typeface="+mn-ea"/>
                        <a:cs typeface="Times New Roman"/>
                      </a:endParaRPr>
                    </a:p>
                  </a:txBody>
                  <a:tcPr marL="66625" marR="66625" marT="0" marB="0" anchor="ct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800" dirty="0">
                          <a:effectLst/>
                          <a:latin typeface="+mn-lt"/>
                          <a:cs typeface="Times New Roman"/>
                        </a:rPr>
                        <a:t>Office of State Superintendent for Education</a:t>
                      </a:r>
                    </a:p>
                  </a:txBody>
                  <a:tcPr marL="66503" marR="66503" marT="0" marB="0" anchor="ctr"/>
                </a:tc>
                <a:extLst>
                  <a:ext uri="{0D108BD9-81ED-4DB2-BD59-A6C34878D82A}">
                    <a16:rowId xmlns:a16="http://schemas.microsoft.com/office/drawing/2014/main" val="1453273702"/>
                  </a:ext>
                </a:extLst>
              </a:tr>
            </a:tbl>
          </a:graphicData>
        </a:graphic>
      </p:graphicFrame>
    </p:spTree>
    <p:extLst>
      <p:ext uri="{BB962C8B-B14F-4D97-AF65-F5344CB8AC3E}">
        <p14:creationId xmlns:p14="http://schemas.microsoft.com/office/powerpoint/2010/main" val="3314705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1A58D-B587-4A6F-9D62-AF4A64D2A652}"/>
              </a:ext>
            </a:extLst>
          </p:cNvPr>
          <p:cNvSpPr>
            <a:spLocks noGrp="1"/>
          </p:cNvSpPr>
          <p:nvPr>
            <p:ph type="title"/>
          </p:nvPr>
        </p:nvSpPr>
        <p:spPr/>
        <p:txBody>
          <a:bodyPr/>
          <a:lstStyle/>
          <a:p>
            <a:r>
              <a:rPr lang="en-US" dirty="0"/>
              <a:t>Thank You </a:t>
            </a:r>
          </a:p>
        </p:txBody>
      </p:sp>
      <p:sp>
        <p:nvSpPr>
          <p:cNvPr id="3" name="Text Placeholder 2">
            <a:extLst>
              <a:ext uri="{FF2B5EF4-FFF2-40B4-BE49-F238E27FC236}">
                <a16:creationId xmlns:a16="http://schemas.microsoft.com/office/drawing/2014/main" id="{853A31B7-47B2-4077-B65F-17186D8C6C57}"/>
              </a:ext>
            </a:extLst>
          </p:cNvPr>
          <p:cNvSpPr>
            <a:spLocks noGrp="1"/>
          </p:cNvSpPr>
          <p:nvPr>
            <p:ph type="body" idx="1"/>
          </p:nvPr>
        </p:nvSpPr>
        <p:spPr>
          <a:xfrm>
            <a:off x="5432627" y="5470541"/>
            <a:ext cx="5938791" cy="1012920"/>
          </a:xfrm>
        </p:spPr>
        <p:txBody>
          <a:bodyPr/>
          <a:lstStyle/>
          <a:p>
            <a:pPr>
              <a:spcBef>
                <a:spcPts val="0"/>
              </a:spcBef>
              <a:spcAft>
                <a:spcPts val="0"/>
              </a:spcAft>
            </a:pPr>
            <a:r>
              <a:rPr lang="en-US" sz="2600" dirty="0"/>
              <a:t>For follow-up questions, email Nancy Chapman at Nancy@Diets.com.</a:t>
            </a:r>
          </a:p>
        </p:txBody>
      </p:sp>
      <p:pic>
        <p:nvPicPr>
          <p:cNvPr id="4" name="Picture 3">
            <a:extLst>
              <a:ext uri="{FF2B5EF4-FFF2-40B4-BE49-F238E27FC236}">
                <a16:creationId xmlns:a16="http://schemas.microsoft.com/office/drawing/2014/main" id="{AE71142F-A206-4141-9456-D9E346BB07A3}"/>
              </a:ext>
            </a:extLst>
          </p:cNvPr>
          <p:cNvPicPr>
            <a:picLocks noChangeAspect="1"/>
          </p:cNvPicPr>
          <p:nvPr/>
        </p:nvPicPr>
        <p:blipFill>
          <a:blip r:embed="rId2"/>
          <a:stretch>
            <a:fillRect/>
          </a:stretch>
        </p:blipFill>
        <p:spPr>
          <a:xfrm>
            <a:off x="1804281" y="-287127"/>
            <a:ext cx="4297680" cy="5675007"/>
          </a:xfrm>
          <a:prstGeom prst="rect">
            <a:avLst/>
          </a:prstGeom>
        </p:spPr>
      </p:pic>
      <p:sp>
        <p:nvSpPr>
          <p:cNvPr id="5" name="TextBox 4">
            <a:extLst>
              <a:ext uri="{FF2B5EF4-FFF2-40B4-BE49-F238E27FC236}">
                <a16:creationId xmlns:a16="http://schemas.microsoft.com/office/drawing/2014/main" id="{E79A83AE-22B5-4654-8506-20522B8A26C4}"/>
              </a:ext>
            </a:extLst>
          </p:cNvPr>
          <p:cNvSpPr txBox="1"/>
          <p:nvPr/>
        </p:nvSpPr>
        <p:spPr>
          <a:xfrm>
            <a:off x="820582" y="2639060"/>
            <a:ext cx="2238842" cy="1200329"/>
          </a:xfrm>
          <a:prstGeom prst="rect">
            <a:avLst/>
          </a:prstGeom>
          <a:noFill/>
        </p:spPr>
        <p:txBody>
          <a:bodyPr wrap="square" rtlCol="0">
            <a:spAutoFit/>
          </a:bodyPr>
          <a:lstStyle/>
          <a:p>
            <a:pPr algn="r"/>
            <a:r>
              <a:rPr lang="en-GB" sz="2400" b="1" dirty="0">
                <a:solidFill>
                  <a:schemeClr val="accent3"/>
                </a:solidFill>
              </a:rPr>
              <a:t>Active Kids, </a:t>
            </a:r>
          </a:p>
          <a:p>
            <a:pPr algn="r"/>
            <a:r>
              <a:rPr lang="en-GB" sz="2400" b="1" dirty="0">
                <a:solidFill>
                  <a:schemeClr val="accent3"/>
                </a:solidFill>
              </a:rPr>
              <a:t>Healthy </a:t>
            </a:r>
          </a:p>
          <a:p>
            <a:pPr algn="r"/>
            <a:r>
              <a:rPr lang="en-GB" sz="2400" b="1" dirty="0">
                <a:solidFill>
                  <a:schemeClr val="accent3"/>
                </a:solidFill>
              </a:rPr>
              <a:t>Community </a:t>
            </a:r>
            <a:endParaRPr lang="en-US" sz="2400" b="1" dirty="0">
              <a:solidFill>
                <a:schemeClr val="accent3"/>
              </a:solidFill>
            </a:endParaRPr>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2831" y="4954147"/>
            <a:ext cx="288290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7259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2B0F6-9B5E-4555-98F9-56B0B337DB90}"/>
              </a:ext>
            </a:extLst>
          </p:cNvPr>
          <p:cNvSpPr>
            <a:spLocks noGrp="1"/>
          </p:cNvSpPr>
          <p:nvPr>
            <p:ph type="title"/>
          </p:nvPr>
        </p:nvSpPr>
        <p:spPr/>
        <p:txBody>
          <a:bodyPr/>
          <a:lstStyle/>
          <a:p>
            <a:r>
              <a:rPr lang="en-GB" sz="4400" dirty="0"/>
              <a:t>Objectives </a:t>
            </a:r>
            <a:endParaRPr lang="en-US" sz="4400" dirty="0"/>
          </a:p>
        </p:txBody>
      </p:sp>
      <p:sp>
        <p:nvSpPr>
          <p:cNvPr id="3" name="Content Placeholder 2">
            <a:extLst>
              <a:ext uri="{FF2B5EF4-FFF2-40B4-BE49-F238E27FC236}">
                <a16:creationId xmlns:a16="http://schemas.microsoft.com/office/drawing/2014/main" id="{C0BACD9D-8B49-4136-BC19-E32AEBCAF9FB}"/>
              </a:ext>
            </a:extLst>
          </p:cNvPr>
          <p:cNvSpPr>
            <a:spLocks noGrp="1"/>
          </p:cNvSpPr>
          <p:nvPr>
            <p:ph idx="1"/>
          </p:nvPr>
        </p:nvSpPr>
        <p:spPr>
          <a:xfrm>
            <a:off x="818712" y="2222287"/>
            <a:ext cx="10554574" cy="4188525"/>
          </a:xfrm>
        </p:spPr>
        <p:txBody>
          <a:bodyPr>
            <a:normAutofit/>
          </a:bodyPr>
          <a:lstStyle/>
          <a:p>
            <a:pPr lvl="0"/>
            <a:r>
              <a:rPr lang="en-US" sz="2400" dirty="0"/>
              <a:t>Identify two sources of data that demonstrate inequity in availability of recreational facilities in low income communities.</a:t>
            </a:r>
          </a:p>
          <a:p>
            <a:pPr lvl="0"/>
            <a:r>
              <a:rPr lang="en-US" sz="2400" dirty="0"/>
              <a:t>Differentiate between advantages and disadvantages of two alternative approaches to achieve policy changes that stimulate shared use of school recreation facilities. </a:t>
            </a:r>
          </a:p>
          <a:p>
            <a:pPr lvl="0"/>
            <a:r>
              <a:rPr lang="en-US" sz="2400" dirty="0"/>
              <a:t>Describe the impact of communicating community participatory research findings to mobilize community and government support for improving access to school recreational facilities in underserved communities.</a:t>
            </a:r>
          </a:p>
        </p:txBody>
      </p:sp>
    </p:spTree>
    <p:extLst>
      <p:ext uri="{BB962C8B-B14F-4D97-AF65-F5344CB8AC3E}">
        <p14:creationId xmlns:p14="http://schemas.microsoft.com/office/powerpoint/2010/main" val="2290924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D2105-FE36-4482-B053-3E0A7BAF3D9E}"/>
              </a:ext>
            </a:extLst>
          </p:cNvPr>
          <p:cNvSpPr>
            <a:spLocks noGrp="1"/>
          </p:cNvSpPr>
          <p:nvPr>
            <p:ph type="title"/>
          </p:nvPr>
        </p:nvSpPr>
        <p:spPr>
          <a:xfrm>
            <a:off x="353291" y="392584"/>
            <a:ext cx="5548744" cy="1556709"/>
          </a:xfrm>
          <a:solidFill>
            <a:schemeClr val="accent5"/>
          </a:solidFill>
        </p:spPr>
        <p:txBody>
          <a:bodyPr>
            <a:normAutofit/>
          </a:bodyPr>
          <a:lstStyle/>
          <a:p>
            <a:pPr algn="ctr"/>
            <a:r>
              <a:rPr lang="en-GB" sz="3200" b="1" dirty="0"/>
              <a:t>District of Columbia Statistics</a:t>
            </a:r>
            <a:endParaRPr lang="en-US" sz="3200" b="1" dirty="0"/>
          </a:p>
        </p:txBody>
      </p:sp>
      <p:pic>
        <p:nvPicPr>
          <p:cNvPr id="9" name="Content Placeholder 8">
            <a:extLst>
              <a:ext uri="{FF2B5EF4-FFF2-40B4-BE49-F238E27FC236}">
                <a16:creationId xmlns:a16="http://schemas.microsoft.com/office/drawing/2014/main" id="{27B3E9E3-4FF1-4300-8A24-0B3D307E3332}"/>
              </a:ext>
            </a:extLst>
          </p:cNvPr>
          <p:cNvPicPr>
            <a:picLocks noGrp="1" noChangeAspect="1"/>
          </p:cNvPicPr>
          <p:nvPr>
            <p:ph type="pic" sz="quarter" idx="13"/>
          </p:nvPr>
        </p:nvPicPr>
        <p:blipFill>
          <a:blip r:embed="rId2"/>
          <a:stretch>
            <a:fillRect/>
          </a:stretch>
        </p:blipFill>
        <p:spPr>
          <a:xfrm>
            <a:off x="5902035" y="571632"/>
            <a:ext cx="6098116" cy="5714736"/>
          </a:xfrm>
          <a:ln>
            <a:noFill/>
          </a:ln>
          <a:effectLst/>
        </p:spPr>
      </p:pic>
      <p:sp>
        <p:nvSpPr>
          <p:cNvPr id="6" name="Text Placeholder 5">
            <a:extLst>
              <a:ext uri="{FF2B5EF4-FFF2-40B4-BE49-F238E27FC236}">
                <a16:creationId xmlns:a16="http://schemas.microsoft.com/office/drawing/2014/main" id="{AFEC81B3-B985-4CF4-A602-A45EBF50AD5F}"/>
              </a:ext>
            </a:extLst>
          </p:cNvPr>
          <p:cNvSpPr>
            <a:spLocks noGrp="1"/>
          </p:cNvSpPr>
          <p:nvPr>
            <p:ph type="body" sz="half" idx="2"/>
          </p:nvPr>
        </p:nvSpPr>
        <p:spPr>
          <a:xfrm>
            <a:off x="353291" y="6286368"/>
            <a:ext cx="11488189" cy="571632"/>
          </a:xfrm>
        </p:spPr>
        <p:txBody>
          <a:bodyPr/>
          <a:lstStyle/>
          <a:p>
            <a:pPr algn="ctr">
              <a:spcBef>
                <a:spcPts val="0"/>
              </a:spcBef>
              <a:spcAft>
                <a:spcPts val="0"/>
              </a:spcAft>
            </a:pPr>
            <a:r>
              <a:rPr lang="en-US" dirty="0">
                <a:effectLst/>
              </a:rPr>
              <a:t>http://www.dchealthmatters.org/content/sites/washingtondc/2016_DC_CHNA_062416_FINAL.pdf</a:t>
            </a:r>
          </a:p>
          <a:p>
            <a:pPr algn="ctr">
              <a:spcBef>
                <a:spcPts val="0"/>
              </a:spcBef>
              <a:spcAft>
                <a:spcPts val="0"/>
              </a:spcAft>
            </a:pPr>
            <a:r>
              <a:rPr lang="en-US" dirty="0">
                <a:effectLst/>
              </a:rPr>
              <a:t>https://dchealth.dc.gov/sites/default/files/dc/sites/doh/publication/attachments/DC%20BRFSS%202015%20Annual%20Report%20-%20Web%20Edition.pdf</a:t>
            </a:r>
            <a:endParaRPr lang="en-US" sz="1400" dirty="0">
              <a:effectLst/>
            </a:endParaRPr>
          </a:p>
        </p:txBody>
      </p:sp>
      <p:sp>
        <p:nvSpPr>
          <p:cNvPr id="5" name="Content Placeholder 4">
            <a:extLst>
              <a:ext uri="{FF2B5EF4-FFF2-40B4-BE49-F238E27FC236}">
                <a16:creationId xmlns:a16="http://schemas.microsoft.com/office/drawing/2014/main" id="{44E8152C-DDE3-42A4-BA89-82411100D693}"/>
              </a:ext>
            </a:extLst>
          </p:cNvPr>
          <p:cNvSpPr>
            <a:spLocks noGrp="1"/>
          </p:cNvSpPr>
          <p:nvPr>
            <p:ph sz="half" idx="4294967295"/>
          </p:nvPr>
        </p:nvSpPr>
        <p:spPr>
          <a:xfrm>
            <a:off x="454288" y="2128341"/>
            <a:ext cx="5447747" cy="3967659"/>
          </a:xfrm>
        </p:spPr>
        <p:txBody>
          <a:bodyPr>
            <a:normAutofit/>
          </a:bodyPr>
          <a:lstStyle/>
          <a:p>
            <a:r>
              <a:rPr lang="en-US" sz="2400" dirty="0"/>
              <a:t>About 70% of DC adult residents in Wards 5, 7, and 8 are either overweight or obese</a:t>
            </a:r>
          </a:p>
          <a:p>
            <a:r>
              <a:rPr lang="en-US" sz="2400" dirty="0"/>
              <a:t>3.7 times more African American residents are obese than white residents</a:t>
            </a:r>
          </a:p>
          <a:p>
            <a:r>
              <a:rPr lang="en-GB" sz="2400" dirty="0"/>
              <a:t>3</a:t>
            </a:r>
            <a:r>
              <a:rPr lang="en-US" sz="2400" dirty="0"/>
              <a:t> times more African American residents did not exercise in the last 30-days than white residents </a:t>
            </a:r>
            <a:endParaRPr lang="en-US" sz="2800" dirty="0"/>
          </a:p>
        </p:txBody>
      </p:sp>
    </p:spTree>
    <p:extLst>
      <p:ext uri="{BB962C8B-B14F-4D97-AF65-F5344CB8AC3E}">
        <p14:creationId xmlns:p14="http://schemas.microsoft.com/office/powerpoint/2010/main" val="130495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D615C-024E-49CC-8AB0-4697A2E32EB7}"/>
              </a:ext>
            </a:extLst>
          </p:cNvPr>
          <p:cNvSpPr>
            <a:spLocks noGrp="1"/>
          </p:cNvSpPr>
          <p:nvPr>
            <p:ph type="title"/>
          </p:nvPr>
        </p:nvSpPr>
        <p:spPr>
          <a:xfrm>
            <a:off x="0" y="-3238"/>
            <a:ext cx="12192000" cy="1147330"/>
          </a:xfrm>
          <a:solidFill>
            <a:schemeClr val="accent2"/>
          </a:solidFill>
        </p:spPr>
        <p:txBody>
          <a:bodyPr>
            <a:normAutofit/>
          </a:bodyPr>
          <a:lstStyle/>
          <a:p>
            <a:pPr algn="ctr"/>
            <a:r>
              <a:rPr lang="en-GB" sz="3600" b="1" dirty="0"/>
              <a:t>Walkability and Physical Activity </a:t>
            </a:r>
            <a:endParaRPr lang="en-US" sz="3600" b="1" dirty="0"/>
          </a:p>
        </p:txBody>
      </p:sp>
      <p:sp>
        <p:nvSpPr>
          <p:cNvPr id="6" name="Text Placeholder 5">
            <a:extLst>
              <a:ext uri="{FF2B5EF4-FFF2-40B4-BE49-F238E27FC236}">
                <a16:creationId xmlns:a16="http://schemas.microsoft.com/office/drawing/2014/main" id="{1EC9071A-516D-4444-886B-2DAF4C64800B}"/>
              </a:ext>
            </a:extLst>
          </p:cNvPr>
          <p:cNvSpPr>
            <a:spLocks noGrp="1"/>
          </p:cNvSpPr>
          <p:nvPr>
            <p:ph type="body" sz="half" idx="2"/>
          </p:nvPr>
        </p:nvSpPr>
        <p:spPr>
          <a:xfrm>
            <a:off x="693639" y="5902036"/>
            <a:ext cx="5429058" cy="748446"/>
          </a:xfrm>
        </p:spPr>
        <p:txBody>
          <a:bodyPr>
            <a:noAutofit/>
          </a:bodyPr>
          <a:lstStyle/>
          <a:p>
            <a:pPr marL="0" indent="0" algn="ctr">
              <a:spcBef>
                <a:spcPts val="0"/>
              </a:spcBef>
              <a:spcAft>
                <a:spcPts val="0"/>
              </a:spcAft>
              <a:buNone/>
            </a:pPr>
            <a:r>
              <a:rPr lang="en-US" dirty="0"/>
              <a:t>https://www.smartcitiesdive.com/ex/sustainablecitiescollective/outstanding-walkabilitylivability-presentation-dc-planning-staff/7538/</a:t>
            </a:r>
          </a:p>
          <a:p>
            <a:pPr algn="ctr">
              <a:spcBef>
                <a:spcPts val="0"/>
              </a:spcBef>
              <a:spcAft>
                <a:spcPts val="0"/>
              </a:spcAft>
            </a:pPr>
            <a:r>
              <a:rPr lang="en-US" dirty="0"/>
              <a:t>https://dchealth.dc.gov/sites/default/files/dc/sites/doh/publication/attachments/BRFSS_Annual_Report_2014.pdf</a:t>
            </a:r>
          </a:p>
        </p:txBody>
      </p:sp>
      <p:pic>
        <p:nvPicPr>
          <p:cNvPr id="13" name="Content Placeholder 12">
            <a:extLst>
              <a:ext uri="{FF2B5EF4-FFF2-40B4-BE49-F238E27FC236}">
                <a16:creationId xmlns:a16="http://schemas.microsoft.com/office/drawing/2014/main" id="{A68829A2-CC1D-4444-AB4A-2B873B24B682}"/>
              </a:ext>
            </a:extLst>
          </p:cNvPr>
          <p:cNvPicPr>
            <a:picLocks noGrp="1" noChangeAspect="1"/>
          </p:cNvPicPr>
          <p:nvPr>
            <p:ph sz="half" idx="4294967295"/>
          </p:nvPr>
        </p:nvPicPr>
        <p:blipFill>
          <a:blip r:embed="rId2" cstate="email">
            <a:extLst>
              <a:ext uri="{28A0092B-C50C-407E-A947-70E740481C1C}">
                <a14:useLocalDpi xmlns:a14="http://schemas.microsoft.com/office/drawing/2010/main"/>
              </a:ext>
            </a:extLst>
          </a:blip>
          <a:stretch>
            <a:fillRect/>
          </a:stretch>
        </p:blipFill>
        <p:spPr>
          <a:xfrm>
            <a:off x="7086600" y="1475001"/>
            <a:ext cx="4438458" cy="5175481"/>
          </a:xfrm>
          <a:effectLst/>
        </p:spPr>
      </p:pic>
      <p:pic>
        <p:nvPicPr>
          <p:cNvPr id="7" name="Picture 6" descr="A close up of a map&#10;&#10;Description generated with very high confidence">
            <a:extLst>
              <a:ext uri="{FF2B5EF4-FFF2-40B4-BE49-F238E27FC236}">
                <a16:creationId xmlns:a16="http://schemas.microsoft.com/office/drawing/2014/main" id="{ED6C3E4C-5DBF-46CD-AB51-44E711920670}"/>
              </a:ext>
            </a:extLst>
          </p:cNvPr>
          <p:cNvPicPr>
            <a:picLocks noChangeAspect="1"/>
          </p:cNvPicPr>
          <p:nvPr/>
        </p:nvPicPr>
        <p:blipFill>
          <a:blip r:embed="rId3"/>
          <a:stretch>
            <a:fillRect/>
          </a:stretch>
        </p:blipFill>
        <p:spPr>
          <a:xfrm>
            <a:off x="666942" y="1891145"/>
            <a:ext cx="5592678" cy="3574473"/>
          </a:xfrm>
          <a:prstGeom prst="rect">
            <a:avLst/>
          </a:prstGeom>
        </p:spPr>
      </p:pic>
    </p:spTree>
    <p:extLst>
      <p:ext uri="{BB962C8B-B14F-4D97-AF65-F5344CB8AC3E}">
        <p14:creationId xmlns:p14="http://schemas.microsoft.com/office/powerpoint/2010/main" val="3425813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46399-C895-405B-8698-3948FD3EE838}"/>
              </a:ext>
            </a:extLst>
          </p:cNvPr>
          <p:cNvSpPr>
            <a:spLocks noGrp="1"/>
          </p:cNvSpPr>
          <p:nvPr>
            <p:ph type="title"/>
          </p:nvPr>
        </p:nvSpPr>
        <p:spPr>
          <a:xfrm>
            <a:off x="814728" y="1252848"/>
            <a:ext cx="4852988" cy="1617163"/>
          </a:xfrm>
          <a:solidFill>
            <a:schemeClr val="accent2"/>
          </a:solidFill>
        </p:spPr>
        <p:txBody>
          <a:bodyPr>
            <a:normAutofit/>
          </a:bodyPr>
          <a:lstStyle/>
          <a:p>
            <a:r>
              <a:rPr lang="en-GB" sz="4800" b="1" dirty="0">
                <a:solidFill>
                  <a:schemeClr val="bg1"/>
                </a:solidFill>
              </a:rPr>
              <a:t>Shared Use</a:t>
            </a:r>
            <a:endParaRPr lang="en-US" sz="4800" b="1" dirty="0">
              <a:solidFill>
                <a:schemeClr val="bg1"/>
              </a:solidFill>
            </a:endParaRPr>
          </a:p>
        </p:txBody>
      </p:sp>
      <p:pic>
        <p:nvPicPr>
          <p:cNvPr id="7" name="Picture Placeholder 6" descr="A picture containing tree, outdoor, person, green&#10;&#10;Description generated with very high confidence">
            <a:extLst>
              <a:ext uri="{FF2B5EF4-FFF2-40B4-BE49-F238E27FC236}">
                <a16:creationId xmlns:a16="http://schemas.microsoft.com/office/drawing/2014/main" id="{1CFD081A-AC5F-4472-9FCC-A0D3FBEE643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6098117" y="0"/>
            <a:ext cx="6093883" cy="6858000"/>
          </a:xfrm>
          <a:effectLst/>
        </p:spPr>
      </p:pic>
      <p:sp>
        <p:nvSpPr>
          <p:cNvPr id="4" name="Text Placeholder 3">
            <a:extLst>
              <a:ext uri="{FF2B5EF4-FFF2-40B4-BE49-F238E27FC236}">
                <a16:creationId xmlns:a16="http://schemas.microsoft.com/office/drawing/2014/main" id="{BA60FFC3-56E1-4925-AFB1-2B16A10BBABC}"/>
              </a:ext>
            </a:extLst>
          </p:cNvPr>
          <p:cNvSpPr>
            <a:spLocks noGrp="1"/>
          </p:cNvSpPr>
          <p:nvPr>
            <p:ph type="body" sz="half" idx="2"/>
          </p:nvPr>
        </p:nvSpPr>
        <p:spPr>
          <a:xfrm>
            <a:off x="814727" y="3337560"/>
            <a:ext cx="4981915" cy="2269614"/>
          </a:xfrm>
        </p:spPr>
        <p:txBody>
          <a:bodyPr>
            <a:normAutofit fontScale="85000" lnSpcReduction="20000"/>
          </a:bodyPr>
          <a:lstStyle/>
          <a:p>
            <a:r>
              <a:rPr lang="en-US" sz="2800" dirty="0"/>
              <a:t>“Shared use”, also called “joint use” or “community use”, occurs when government entities (i.e. public schools) agree to open access to their property and/or facilities, such as recreational spaces, for community use.  These require formal agreement.</a:t>
            </a:r>
          </a:p>
        </p:txBody>
      </p:sp>
    </p:spTree>
    <p:extLst>
      <p:ext uri="{BB962C8B-B14F-4D97-AF65-F5344CB8AC3E}">
        <p14:creationId xmlns:p14="http://schemas.microsoft.com/office/powerpoint/2010/main" val="1329174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1A58D-B587-4A6F-9D62-AF4A64D2A652}"/>
              </a:ext>
            </a:extLst>
          </p:cNvPr>
          <p:cNvSpPr>
            <a:spLocks noGrp="1"/>
          </p:cNvSpPr>
          <p:nvPr>
            <p:ph type="title"/>
          </p:nvPr>
        </p:nvSpPr>
        <p:spPr/>
        <p:txBody>
          <a:bodyPr/>
          <a:lstStyle/>
          <a:p>
            <a:r>
              <a:rPr lang="en-GB" dirty="0"/>
              <a:t>Making the Case</a:t>
            </a:r>
            <a:endParaRPr lang="en-US" dirty="0"/>
          </a:p>
        </p:txBody>
      </p:sp>
      <p:sp>
        <p:nvSpPr>
          <p:cNvPr id="3" name="Text Placeholder 2">
            <a:extLst>
              <a:ext uri="{FF2B5EF4-FFF2-40B4-BE49-F238E27FC236}">
                <a16:creationId xmlns:a16="http://schemas.microsoft.com/office/drawing/2014/main" id="{853A31B7-47B2-4077-B65F-17186D8C6C57}"/>
              </a:ext>
            </a:extLst>
          </p:cNvPr>
          <p:cNvSpPr>
            <a:spLocks noGrp="1"/>
          </p:cNvSpPr>
          <p:nvPr>
            <p:ph type="body" idx="1"/>
          </p:nvPr>
        </p:nvSpPr>
        <p:spPr>
          <a:xfrm>
            <a:off x="266700" y="5387880"/>
            <a:ext cx="11658600" cy="1012920"/>
          </a:xfrm>
        </p:spPr>
        <p:txBody>
          <a:bodyPr/>
          <a:lstStyle/>
          <a:p>
            <a:pPr algn="ctr">
              <a:spcBef>
                <a:spcPts val="0"/>
              </a:spcBef>
              <a:spcAft>
                <a:spcPts val="0"/>
              </a:spcAft>
            </a:pPr>
            <a:r>
              <a:rPr lang="en-US" sz="2600" dirty="0"/>
              <a:t>Used community participatory research theory to engage community residents in identifying needs, suggesting solutions, and advocating for change.</a:t>
            </a:r>
          </a:p>
        </p:txBody>
      </p:sp>
      <p:pic>
        <p:nvPicPr>
          <p:cNvPr id="4" name="Picture 3">
            <a:extLst>
              <a:ext uri="{FF2B5EF4-FFF2-40B4-BE49-F238E27FC236}">
                <a16:creationId xmlns:a16="http://schemas.microsoft.com/office/drawing/2014/main" id="{AE71142F-A206-4141-9456-D9E346BB07A3}"/>
              </a:ext>
            </a:extLst>
          </p:cNvPr>
          <p:cNvPicPr>
            <a:picLocks noChangeAspect="1"/>
          </p:cNvPicPr>
          <p:nvPr/>
        </p:nvPicPr>
        <p:blipFill>
          <a:blip r:embed="rId2"/>
          <a:stretch>
            <a:fillRect/>
          </a:stretch>
        </p:blipFill>
        <p:spPr>
          <a:xfrm>
            <a:off x="1804281" y="-287127"/>
            <a:ext cx="4297680" cy="5675007"/>
          </a:xfrm>
          <a:prstGeom prst="rect">
            <a:avLst/>
          </a:prstGeom>
        </p:spPr>
      </p:pic>
      <p:sp>
        <p:nvSpPr>
          <p:cNvPr id="5" name="TextBox 4">
            <a:extLst>
              <a:ext uri="{FF2B5EF4-FFF2-40B4-BE49-F238E27FC236}">
                <a16:creationId xmlns:a16="http://schemas.microsoft.com/office/drawing/2014/main" id="{E79A83AE-22B5-4654-8506-20522B8A26C4}"/>
              </a:ext>
            </a:extLst>
          </p:cNvPr>
          <p:cNvSpPr txBox="1"/>
          <p:nvPr/>
        </p:nvSpPr>
        <p:spPr>
          <a:xfrm>
            <a:off x="820582" y="2639060"/>
            <a:ext cx="2238842" cy="1200329"/>
          </a:xfrm>
          <a:prstGeom prst="rect">
            <a:avLst/>
          </a:prstGeom>
          <a:noFill/>
        </p:spPr>
        <p:txBody>
          <a:bodyPr wrap="square" rtlCol="0">
            <a:spAutoFit/>
          </a:bodyPr>
          <a:lstStyle/>
          <a:p>
            <a:pPr algn="r"/>
            <a:r>
              <a:rPr lang="en-GB" sz="2400" b="1" dirty="0">
                <a:solidFill>
                  <a:schemeClr val="accent3"/>
                </a:solidFill>
              </a:rPr>
              <a:t>Active Kids, </a:t>
            </a:r>
          </a:p>
          <a:p>
            <a:pPr algn="r"/>
            <a:r>
              <a:rPr lang="en-GB" sz="2400" b="1" dirty="0">
                <a:solidFill>
                  <a:schemeClr val="accent3"/>
                </a:solidFill>
              </a:rPr>
              <a:t>Healthy </a:t>
            </a:r>
          </a:p>
          <a:p>
            <a:pPr algn="r"/>
            <a:r>
              <a:rPr lang="en-GB" sz="2400" b="1" dirty="0">
                <a:solidFill>
                  <a:schemeClr val="accent3"/>
                </a:solidFill>
              </a:rPr>
              <a:t>Community </a:t>
            </a:r>
            <a:endParaRPr lang="en-US" sz="2400" b="1" dirty="0">
              <a:solidFill>
                <a:schemeClr val="accent3"/>
              </a:solidFill>
            </a:endParaRPr>
          </a:p>
        </p:txBody>
      </p:sp>
    </p:spTree>
    <p:extLst>
      <p:ext uri="{BB962C8B-B14F-4D97-AF65-F5344CB8AC3E}">
        <p14:creationId xmlns:p14="http://schemas.microsoft.com/office/powerpoint/2010/main" val="2682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C59D2C-BF1F-4D21-A796-4E2850F4F6CE}"/>
              </a:ext>
            </a:extLst>
          </p:cNvPr>
          <p:cNvSpPr>
            <a:spLocks noGrp="1"/>
          </p:cNvSpPr>
          <p:nvPr>
            <p:ph type="title"/>
          </p:nvPr>
        </p:nvSpPr>
        <p:spPr/>
        <p:txBody>
          <a:bodyPr/>
          <a:lstStyle/>
          <a:p>
            <a:r>
              <a:rPr lang="en-GB" dirty="0"/>
              <a:t>Making the Case</a:t>
            </a:r>
            <a:endParaRPr lang="en-US" dirty="0"/>
          </a:p>
        </p:txBody>
      </p:sp>
      <p:sp>
        <p:nvSpPr>
          <p:cNvPr id="2" name="Text Placeholder 1">
            <a:extLst>
              <a:ext uri="{FF2B5EF4-FFF2-40B4-BE49-F238E27FC236}">
                <a16:creationId xmlns:a16="http://schemas.microsoft.com/office/drawing/2014/main" id="{297E65D5-7CD0-482D-879F-5EE23EFE1A38}"/>
              </a:ext>
            </a:extLst>
          </p:cNvPr>
          <p:cNvSpPr>
            <a:spLocks noGrp="1"/>
          </p:cNvSpPr>
          <p:nvPr>
            <p:ph type="body" idx="1"/>
          </p:nvPr>
        </p:nvSpPr>
        <p:spPr>
          <a:xfrm>
            <a:off x="5893179" y="2499360"/>
            <a:ext cx="5806242" cy="585003"/>
          </a:xfrm>
        </p:spPr>
        <p:txBody>
          <a:bodyPr/>
          <a:lstStyle/>
          <a:p>
            <a:r>
              <a:rPr lang="en-GB" sz="2800" b="1" dirty="0">
                <a:solidFill>
                  <a:schemeClr val="accent2"/>
                </a:solidFill>
              </a:rPr>
              <a:t>Community and Stakeholder Surveys</a:t>
            </a:r>
            <a:endParaRPr lang="en-US" sz="2800" b="1" dirty="0">
              <a:solidFill>
                <a:schemeClr val="accent2"/>
              </a:solidFill>
            </a:endParaRPr>
          </a:p>
        </p:txBody>
      </p:sp>
      <p:sp>
        <p:nvSpPr>
          <p:cNvPr id="5" name="Content Placeholder 4">
            <a:extLst>
              <a:ext uri="{FF2B5EF4-FFF2-40B4-BE49-F238E27FC236}">
                <a16:creationId xmlns:a16="http://schemas.microsoft.com/office/drawing/2014/main" id="{0799D670-5C28-4E96-8268-0A6FE9CF527C}"/>
              </a:ext>
            </a:extLst>
          </p:cNvPr>
          <p:cNvSpPr>
            <a:spLocks noGrp="1"/>
          </p:cNvSpPr>
          <p:nvPr>
            <p:ph sz="half" idx="2"/>
          </p:nvPr>
        </p:nvSpPr>
        <p:spPr>
          <a:xfrm>
            <a:off x="6405501" y="3297725"/>
            <a:ext cx="5083176" cy="2979102"/>
          </a:xfrm>
        </p:spPr>
        <p:txBody>
          <a:bodyPr>
            <a:normAutofit/>
          </a:bodyPr>
          <a:lstStyle/>
          <a:p>
            <a:r>
              <a:rPr lang="en-GB" sz="2400" dirty="0"/>
              <a:t>Surveyed</a:t>
            </a:r>
          </a:p>
          <a:p>
            <a:pPr lvl="1"/>
            <a:r>
              <a:rPr lang="en-GB" sz="2400" dirty="0"/>
              <a:t>Community groups</a:t>
            </a:r>
          </a:p>
          <a:p>
            <a:pPr lvl="1"/>
            <a:r>
              <a:rPr lang="en-GB" sz="2400" dirty="0"/>
              <a:t>School principals</a:t>
            </a:r>
          </a:p>
          <a:p>
            <a:pPr lvl="1"/>
            <a:r>
              <a:rPr lang="en-GB" sz="2400" dirty="0"/>
              <a:t>Government agencies</a:t>
            </a:r>
          </a:p>
          <a:p>
            <a:r>
              <a:rPr lang="en-GB" sz="2400" dirty="0"/>
              <a:t>Created report and communications materials</a:t>
            </a:r>
          </a:p>
          <a:p>
            <a:pPr lvl="1"/>
            <a:endParaRPr lang="en-US" sz="2400" dirty="0"/>
          </a:p>
        </p:txBody>
      </p:sp>
      <p:pic>
        <p:nvPicPr>
          <p:cNvPr id="12" name="Picture 11" descr="A screenshot of a cell phone&#10;&#10;Description generated with very high confidence">
            <a:extLst>
              <a:ext uri="{FF2B5EF4-FFF2-40B4-BE49-F238E27FC236}">
                <a16:creationId xmlns:a16="http://schemas.microsoft.com/office/drawing/2014/main" id="{441E1044-3AEB-4D90-AF8D-24FB140212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7542" y="3084363"/>
            <a:ext cx="5535637" cy="2979102"/>
          </a:xfrm>
          <a:prstGeom prst="rect">
            <a:avLst/>
          </a:prstGeom>
        </p:spPr>
      </p:pic>
    </p:spTree>
    <p:extLst>
      <p:ext uri="{BB962C8B-B14F-4D97-AF65-F5344CB8AC3E}">
        <p14:creationId xmlns:p14="http://schemas.microsoft.com/office/powerpoint/2010/main" val="1451948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C59D2C-BF1F-4D21-A796-4E2850F4F6CE}"/>
              </a:ext>
            </a:extLst>
          </p:cNvPr>
          <p:cNvSpPr>
            <a:spLocks noGrp="1"/>
          </p:cNvSpPr>
          <p:nvPr>
            <p:ph type="title"/>
          </p:nvPr>
        </p:nvSpPr>
        <p:spPr/>
        <p:txBody>
          <a:bodyPr/>
          <a:lstStyle/>
          <a:p>
            <a:r>
              <a:rPr lang="en-GB" dirty="0"/>
              <a:t>Making the Case</a:t>
            </a:r>
            <a:endParaRPr lang="en-US" dirty="0"/>
          </a:p>
        </p:txBody>
      </p:sp>
      <p:sp>
        <p:nvSpPr>
          <p:cNvPr id="2" name="Text Placeholder 1">
            <a:extLst>
              <a:ext uri="{FF2B5EF4-FFF2-40B4-BE49-F238E27FC236}">
                <a16:creationId xmlns:a16="http://schemas.microsoft.com/office/drawing/2014/main" id="{297E65D5-7CD0-482D-879F-5EE23EFE1A38}"/>
              </a:ext>
            </a:extLst>
          </p:cNvPr>
          <p:cNvSpPr>
            <a:spLocks noGrp="1"/>
          </p:cNvSpPr>
          <p:nvPr>
            <p:ph type="body" idx="1"/>
          </p:nvPr>
        </p:nvSpPr>
        <p:spPr>
          <a:xfrm>
            <a:off x="213360" y="2489118"/>
            <a:ext cx="5516880" cy="507985"/>
          </a:xfrm>
        </p:spPr>
        <p:txBody>
          <a:bodyPr/>
          <a:lstStyle/>
          <a:p>
            <a:r>
              <a:rPr lang="en-GB" sz="2800" b="1" dirty="0">
                <a:solidFill>
                  <a:schemeClr val="accent2"/>
                </a:solidFill>
              </a:rPr>
              <a:t>FOIA Request for Government Data</a:t>
            </a:r>
            <a:endParaRPr lang="en-US" sz="2800" b="1" dirty="0">
              <a:solidFill>
                <a:schemeClr val="accent2"/>
              </a:solidFill>
            </a:endParaRPr>
          </a:p>
        </p:txBody>
      </p:sp>
      <p:sp>
        <p:nvSpPr>
          <p:cNvPr id="5" name="Content Placeholder 4">
            <a:extLst>
              <a:ext uri="{FF2B5EF4-FFF2-40B4-BE49-F238E27FC236}">
                <a16:creationId xmlns:a16="http://schemas.microsoft.com/office/drawing/2014/main" id="{0799D670-5C28-4E96-8268-0A6FE9CF527C}"/>
              </a:ext>
            </a:extLst>
          </p:cNvPr>
          <p:cNvSpPr>
            <a:spLocks noGrp="1"/>
          </p:cNvSpPr>
          <p:nvPr>
            <p:ph sz="half" idx="2"/>
          </p:nvPr>
        </p:nvSpPr>
        <p:spPr>
          <a:xfrm>
            <a:off x="666432" y="3263502"/>
            <a:ext cx="4774248" cy="2741444"/>
          </a:xfrm>
        </p:spPr>
        <p:txBody>
          <a:bodyPr>
            <a:normAutofit/>
          </a:bodyPr>
          <a:lstStyle/>
          <a:p>
            <a:r>
              <a:rPr lang="en-GB" sz="2800" dirty="0"/>
              <a:t>Analysed data on shared use agreements over a two-year period</a:t>
            </a:r>
          </a:p>
          <a:p>
            <a:r>
              <a:rPr lang="en-GB" sz="2800" dirty="0"/>
              <a:t>Prepared report and communications materials</a:t>
            </a:r>
            <a:endParaRPr lang="en-US" sz="2800" dirty="0"/>
          </a:p>
        </p:txBody>
      </p:sp>
      <p:pic>
        <p:nvPicPr>
          <p:cNvPr id="10" name="Content Placeholder 9" descr="A screenshot of a cell phone&#10;&#10;Description generated with high confidence">
            <a:extLst>
              <a:ext uri="{FF2B5EF4-FFF2-40B4-BE49-F238E27FC236}">
                <a16:creationId xmlns:a16="http://schemas.microsoft.com/office/drawing/2014/main" id="{CFFDE5B2-3098-4C99-A526-D311D1A3514E}"/>
              </a:ext>
            </a:extLst>
          </p:cNvPr>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6095999" y="2743110"/>
            <a:ext cx="5654039" cy="3253808"/>
          </a:xfrm>
        </p:spPr>
      </p:pic>
      <p:sp>
        <p:nvSpPr>
          <p:cNvPr id="11" name="TextBox 10">
            <a:extLst>
              <a:ext uri="{FF2B5EF4-FFF2-40B4-BE49-F238E27FC236}">
                <a16:creationId xmlns:a16="http://schemas.microsoft.com/office/drawing/2014/main" id="{AB9A8A06-01A6-454D-89FF-37F6E55AD93C}"/>
              </a:ext>
            </a:extLst>
          </p:cNvPr>
          <p:cNvSpPr txBox="1"/>
          <p:nvPr/>
        </p:nvSpPr>
        <p:spPr>
          <a:xfrm>
            <a:off x="1076483" y="6395957"/>
            <a:ext cx="9712009" cy="307777"/>
          </a:xfrm>
          <a:prstGeom prst="rect">
            <a:avLst/>
          </a:prstGeom>
          <a:noFill/>
        </p:spPr>
        <p:txBody>
          <a:bodyPr wrap="square" rtlCol="0">
            <a:spAutoFit/>
          </a:bodyPr>
          <a:lstStyle/>
          <a:p>
            <a:pPr algn="ctr"/>
            <a:r>
              <a:rPr lang="en-US" sz="1400" dirty="0"/>
              <a:t>https://docs.wixstatic.com/ugd/794085_dc72253d3a5f4d5eb91002bba478344c.pdf</a:t>
            </a:r>
          </a:p>
        </p:txBody>
      </p:sp>
    </p:spTree>
    <p:extLst>
      <p:ext uri="{BB962C8B-B14F-4D97-AF65-F5344CB8AC3E}">
        <p14:creationId xmlns:p14="http://schemas.microsoft.com/office/powerpoint/2010/main" val="21116169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Shared Use">
      <a:dk1>
        <a:srgbClr val="000000"/>
      </a:dk1>
      <a:lt1>
        <a:srgbClr val="FFFFFF"/>
      </a:lt1>
      <a:dk2>
        <a:srgbClr val="636363"/>
      </a:dk2>
      <a:lt2>
        <a:srgbClr val="F2F2F2"/>
      </a:lt2>
      <a:accent1>
        <a:srgbClr val="3EB2BA"/>
      </a:accent1>
      <a:accent2>
        <a:srgbClr val="79519F"/>
      </a:accent2>
      <a:accent3>
        <a:srgbClr val="E0ECB7"/>
      </a:accent3>
      <a:accent4>
        <a:srgbClr val="9B1C20"/>
      </a:accent4>
      <a:accent5>
        <a:srgbClr val="E83533"/>
      </a:accent5>
      <a:accent6>
        <a:srgbClr val="3EB2BA"/>
      </a:accent6>
      <a:hlink>
        <a:srgbClr val="2D8187"/>
      </a:hlink>
      <a:folHlink>
        <a:srgbClr val="2D818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1127</Words>
  <Application>Microsoft Office PowerPoint</Application>
  <PresentationFormat>Widescreen</PresentationFormat>
  <Paragraphs>153</Paragraphs>
  <Slides>22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Calibri Light</vt:lpstr>
      <vt:lpstr>Times New Roman</vt:lpstr>
      <vt:lpstr>Wingdings 2</vt:lpstr>
      <vt:lpstr>Quotable</vt:lpstr>
      <vt:lpstr>Correcting Inequitable Access to Physical Activity Spaces Through Community-Participatory Policy Development </vt:lpstr>
      <vt:lpstr>Presenter Disclosures</vt:lpstr>
      <vt:lpstr>Objectives </vt:lpstr>
      <vt:lpstr>District of Columbia Statistics</vt:lpstr>
      <vt:lpstr>Walkability and Physical Activity </vt:lpstr>
      <vt:lpstr>Shared Use</vt:lpstr>
      <vt:lpstr>Making the Case</vt:lpstr>
      <vt:lpstr>Making the Case</vt:lpstr>
      <vt:lpstr>Making the Case</vt:lpstr>
      <vt:lpstr>Maps of DC Physical Activity Deserts</vt:lpstr>
      <vt:lpstr>PowerPoint Presentation</vt:lpstr>
      <vt:lpstr>A School Funding Opportunity </vt:lpstr>
      <vt:lpstr>Community Outreach</vt:lpstr>
      <vt:lpstr>Shared Use Working Group Members</vt:lpstr>
      <vt:lpstr>Working Group Report</vt:lpstr>
      <vt:lpstr>What happened?</vt:lpstr>
      <vt:lpstr>Administration</vt:lpstr>
      <vt:lpstr>Legislation</vt:lpstr>
      <vt:lpstr>Lessons Learned</vt:lpstr>
      <vt:lpstr>Conclusion</vt:lpstr>
      <vt:lpstr>Thank You Shared Use Working Group Members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Correcting Inequitable Access to Physical Activity Spaces Through Community-Participatory Policy Development </dc:title>
  <dc:creator>Stephanie Johnson</dc:creator>
  <cp:lastModifiedBy>Stephanie Johnson</cp:lastModifiedBy>
  <cp:revision>26</cp:revision>
  <dcterms:created xsi:type="dcterms:W3CDTF">2018-10-16T15:06:26Z</dcterms:created>
  <dcterms:modified xsi:type="dcterms:W3CDTF">2018-10-17T21:25:07Z</dcterms:modified>
</cp:coreProperties>
</file>